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put in the chat: what would recovering 2–3% of your card volume mean to your business this year? I want to see your numbers. By the end of this session you'll know exactly why this fee hasn't been stopped yet, how other NetSuite customers fixed it in weeks, and what that number looks like on your P&amp;L. You'll get out of this what you put in. If you're here and halfway paying attention, you'll leave with a framework. If you're locked in, you'll leave with a decision. This isn't about theory; it's about direct, measurable impact on your bottom line.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know if you're experiencing this silent margin erosion? There are clear signs. If processor fees are a line item nobody challenges in your budget reviews, that's a symptom. If IT tells you surcharging is 'six months out' or 'not on the roadmap,' that's another. If you've wondered whether competitors are already doing this, or if you've used 'customer sensitivity' as an excuse without ever testing it, these are red flags. And if your board is asking for aggressive margin improvement, this is a direct answer. If two or more of these resonate with you, then you are exactly who this solution was built for. Now, let's look at what life looks like after you implement this.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identify the problem, what does the solution actually deliver? It means you're recovering significant margin, not just talking about it. You'll see $200,000 to $300,000 annually on $10 million in card volume. This is real money, directly impacting your bottom line. And we're talking weeks to go live, not quarters. This isn't an IT project that gets bogged down. Finance owns this policy, and that means you control the timeline and the outcome. This leads us directly to how this plays out in the real world.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the theory; now let's look at a concrete example of real margin recovery. This client was losing 2.9% on over $25 million in annual card volume, a silent drain on their profitability. Our three-step process—compliance audit, NetSuite configuration, and live surcharge line items—fixed it. The outcome? Over $180,000 recovered in the first quarter alone, with the entire implementation completed in just six weeks. This isn't just a concept; it's a proven financial win. So, how do you get these results for your business?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claim your own recovery. We offer a free surcharge recovery audit to show you exactly what you're leaving on the table. You'll get a state compliance map, a NetSuite readiness assessment, and a fixed-fee implementation quote. Scan the QR code or click the link in the chat to book your audit. Don't delay; our slots are limited, and every day you wait is another day you're paying fees you don't have to.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 finance leader at a NetSuite shop accepting cards from business customers, you're in the right place. If you're not, no hard feelings. This is a very specific problem with a very specific solution. We're targeting a precise pain point, and if it's not yours, we won't waste your time. This focus ensures we deliver maximum value to those who truly need it. Now, let's clarify our shared objective for this session.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 is singular and precise. One outcome. One number. One decision. That's all we're here to do today. You'll leave with a clear understanding of what your processor has been taking and a concrete path to stop it. This isn't about general advice; it's about actionable intelligence. To achieve this, we've structured our time efficiently.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got three parts. Forty-five minutes. No filler. Part one will probably make you uncomfortable. That's intentional. We'll expose the silent drain on your margin. Part three is where you'll decide if this is worth a conversation with my team. This roadmap ensures we cover the problem, the solution, and the implementation path directly. Before we dive in, let me quickly establish why we're the right team to guide you through this.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a payments company that bolted onto NetSuite. We are a NetSuite firm that built a compliant surcharging implementation because our clients needed it and nothing else worked. We have over 50 NetSuite implementations under our belt, specializing in finance, integrations, and payment infrastructure. I'm going to show you what we built and what it recovered. This deep expertise means we understand your NetSuite environment intimately.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talked about why our team is uniquely qualified to tackle this problem. Now, let's address the fundamental misunderstandings that keep companies from solving it. These three industry myths are costing you money every single day. First, the idea that payment processing fees are a fixed cost is simply false. The law allows you to shift this cost, turning a 3% drain into a 0% expense. Second, surcharging isn't an IT project; it's a compliance decision. IT doesn't have P&amp;L accountability, so every delay directly funds your processor's margins. Finally, the fear of customer defection is overblown. B2B buyers have accepted fuel and material surcharges for years. This is no different, and your competitors are already making this move. Now, let's look at the real financial impact of these broken myths.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myths lead directly to what we call the silent leak. This isn't a theoretical problem; it's a quarter-million-dollar reality for many of you. On just $10 million in card volume, $290,000 vanishes this year, quietly. No one flags it, no one stops it, and frankly, that's on the finance team. You've cut budgets, renegotiated contracts, and trimmed T&amp;E. Yet, every month, without a meeting or a line item, 2.9% of your revenue goes straight to your processor. This isn't just about the fee; it's about the fact that no one has empowered you to stop it. Until now. So, what have companies tried to do about this?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silent leak, many companies try to address it with common, but ultimately ineffective, alternatives. First, renegotiating with your processor. This might save you basis points, but it doesn't eliminate the core cost. It's a marginal gain, not a solution. Second, building a custom SuiteScript. This is a 6-12 month IT project with open-ended costs and significant compliance risks. It's high risk and high cost for an uncertain outcome. Finally, doing nothing and monitoring. Every month you monitor is another month you donate to your processor. There's no neutral position here; inaction is a choice to keep paying. These approaches don't work because they fundamentally misunderstand the problem. So, what's the correct way to think about this?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core reframe: surcharging is not an IT project. It is a compliance decision. Every NetSuite CFO already possesses the authority to make this decision. When you recognize this, the path to recovery becomes clear. The only thing standing between you and $200,000 to $300,000 in annual margin recovery is a six-week implementation. This isn't about development; it's about configuration and compliance, a decision that belongs squarely with finance. When finance owns it, implementation takes weeks, not quarters. But how do you know if this applies to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slideLayout" Target="../slideLayouts/slideLayout1.xml"/><Relationship Id="rId1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jpeg"/><Relationship Id="rId13" Type="http://schemas.openxmlformats.org/officeDocument/2006/relationships/slideLayout" Target="../slideLayouts/slideLayout1.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7144"/>
            <a:ext cx="9144000" cy="5143500"/>
          </a:xfrm>
          <a:prstGeom prst="rect">
            <a:avLst/>
          </a:prstGeom>
        </p:spPr>
      </p:pic>
      <p:pic>
        <p:nvPicPr>
          <p:cNvPr id="4" name="Image 1" descr="preencoded.png">    </p:cNvPr>
          <p:cNvPicPr>
            <a:picLocks noChangeAspect="1"/>
          </p:cNvPicPr>
          <p:nvPr/>
        </p:nvPicPr>
        <p:blipFill>
          <a:blip r:embed="rId2"/>
          <a:stretch>
            <a:fillRect/>
          </a:stretch>
        </p:blipFill>
        <p:spPr>
          <a:xfrm>
            <a:off x="6283905" y="421481"/>
            <a:ext cx="2431470" cy="428625"/>
          </a:xfrm>
          <a:prstGeom prst="rect">
            <a:avLst/>
          </a:prstGeom>
        </p:spPr>
      </p:pic>
      <p:sp>
        <p:nvSpPr>
          <p:cNvPr id="5" name="Text 0"/>
          <p:cNvSpPr/>
          <p:nvPr/>
        </p:nvSpPr>
        <p:spPr>
          <a:xfrm>
            <a:off x="1000125" y="1206178"/>
            <a:ext cx="7143750" cy="1131559"/>
          </a:xfrm>
          <a:prstGeom prst="rect">
            <a:avLst/>
          </a:prstGeom>
          <a:noFill/>
          <a:ln/>
        </p:spPr>
        <p:txBody>
          <a:bodyPr wrap="square" lIns="0" tIns="0" rIns="0" bIns="0" rtlCol="0" anchor="t">
            <a:spAutoFit/>
          </a:bodyPr>
          <a:lstStyle/>
          <a:p>
            <a:pPr algn="ctr" indent="0" marL="0">
              <a:lnSpc>
                <a:spcPts val="4500"/>
              </a:lnSpc>
              <a:buNone/>
            </a:pPr>
            <a:r>
              <a:rPr lang="en-US" sz="3731" b="1" dirty="0">
                <a:solidFill>
                  <a:srgbClr val="FFFFFF"/>
                </a:solidFill>
                <a:latin typeface="Roboto Condensed" pitchFamily="34" charset="0"/>
                <a:ea typeface="Roboto Condensed" pitchFamily="34" charset="-122"/>
                <a:cs typeface="Roboto Condensed" pitchFamily="34" charset="-120"/>
              </a:rPr>
              <a:t>STOP PAYING</a:t>
            </a:r>
            <a:r>
              <a:rPr lang="en-US" sz="3731" b="1" dirty="0">
                <a:solidFill>
                  <a:srgbClr val="FFFFFF"/>
                </a:solidFill>
                <a:latin typeface="Roboto Condensed" pitchFamily="34" charset="0"/>
                <a:ea typeface="Roboto Condensed" pitchFamily="34" charset="-122"/>
                <a:cs typeface="Roboto Condensed" pitchFamily="34" charset="-120"/>
              </a:rPr>
              <a:t>
</a:t>
            </a:r>
            <a:r>
              <a:rPr lang="en-US" sz="3731" b="1" dirty="0">
                <a:solidFill>
                  <a:srgbClr val="FFFFFF"/>
                </a:solidFill>
                <a:latin typeface="Roboto Condensed" pitchFamily="34" charset="0"/>
                <a:ea typeface="Roboto Condensed" pitchFamily="34" charset="-122"/>
                <a:cs typeface="Roboto Condensed" pitchFamily="34" charset="-120"/>
              </a:rPr>
              <a:t>CREDIT CARD FEES</a:t>
            </a:r>
            <a:endParaRPr lang="en-US" sz="3731" dirty="0"/>
          </a:p>
        </p:txBody>
      </p:sp>
      <p:sp>
        <p:nvSpPr>
          <p:cNvPr id="6" name="Text 1"/>
          <p:cNvSpPr/>
          <p:nvPr/>
        </p:nvSpPr>
        <p:spPr>
          <a:xfrm>
            <a:off x="1200150" y="2680636"/>
            <a:ext cx="6743700" cy="560059"/>
          </a:xfrm>
          <a:prstGeom prst="rect">
            <a:avLst/>
          </a:prstGeom>
          <a:noFill/>
          <a:ln/>
        </p:spPr>
        <p:txBody>
          <a:bodyPr wrap="square" lIns="0" tIns="0" rIns="0" bIns="0" rtlCol="0" anchor="t">
            <a:spAutoFit/>
          </a:bodyPr>
          <a:lstStyle/>
          <a:p>
            <a:pPr algn="ctr" indent="0" marL="0">
              <a:lnSpc>
                <a:spcPts val="2200"/>
              </a:lnSpc>
              <a:buNone/>
            </a:pPr>
            <a:r>
              <a:rPr lang="en-US" sz="1486" dirty="0">
                <a:solidFill>
                  <a:srgbClr val="E9E730"/>
                </a:solidFill>
                <a:latin typeface="Space Grotesk" pitchFamily="34" charset="0"/>
                <a:ea typeface="Space Grotesk" pitchFamily="34" charset="-122"/>
                <a:cs typeface="Space Grotesk" pitchFamily="34" charset="-120"/>
              </a:rPr>
              <a:t>How NetSuite Customers Are Recovering 2–3% of Revenue — Without Cutting Headcount, Raising Prices, or Waiting on IT</a:t>
            </a:r>
            <a:endParaRPr lang="en-US" sz="1486" dirty="0"/>
          </a:p>
        </p:txBody>
      </p:sp>
      <p:sp>
        <p:nvSpPr>
          <p:cNvPr id="7" name="Text 2"/>
          <p:cNvSpPr/>
          <p:nvPr/>
        </p:nvSpPr>
        <p:spPr>
          <a:xfrm>
            <a:off x="1000125" y="4062226"/>
            <a:ext cx="4286250" cy="212527"/>
          </a:xfrm>
          <a:prstGeom prst="rect">
            <a:avLst/>
          </a:prstGeom>
          <a:noFill/>
          <a:ln/>
        </p:spPr>
        <p:txBody>
          <a:bodyPr wrap="none" lIns="0" tIns="0" rIns="0" bIns="0" rtlCol="0" anchor="t">
            <a:spAutoFit/>
          </a:bodyPr>
          <a:lstStyle/>
          <a:p>
            <a:pPr algn="ctr" indent="0" marL="0">
              <a:lnSpc>
                <a:spcPts val="1400"/>
              </a:lnSpc>
              <a:buNone/>
            </a:pPr>
            <a:r>
              <a:rPr lang="en-US" sz="1050" dirty="0">
                <a:solidFill>
                  <a:srgbClr val="37EEFB"/>
                </a:solidFill>
                <a:latin typeface="Space Mono" pitchFamily="34" charset="0"/>
                <a:ea typeface="Space Mono" pitchFamily="34" charset="-122"/>
                <a:cs typeface="Space Mono" pitchFamily="34" charset="-120"/>
              </a:rPr>
              <a:t>Ken Tyborski</a:t>
            </a:r>
            <a:endParaRPr lang="en-US" sz="1050" dirty="0"/>
          </a:p>
        </p:txBody>
      </p:sp>
      <p:sp>
        <p:nvSpPr>
          <p:cNvPr id="8" name="Text 3"/>
          <p:cNvSpPr/>
          <p:nvPr/>
        </p:nvSpPr>
        <p:spPr>
          <a:xfrm>
            <a:off x="1000125" y="4403341"/>
            <a:ext cx="4286250" cy="164306"/>
          </a:xfrm>
          <a:prstGeom prst="rect">
            <a:avLst/>
          </a:prstGeom>
          <a:noFill/>
          <a:ln/>
        </p:spPr>
        <p:txBody>
          <a:bodyPr wrap="none" lIns="0" tIns="0" rIns="0" bIns="0" rtlCol="0" anchor="t">
            <a:spAutoFit/>
          </a:bodyPr>
          <a:lstStyle/>
          <a:p>
            <a:pPr algn="ctr" indent="0" marL="0">
              <a:lnSpc>
                <a:spcPts val="1200"/>
              </a:lnSpc>
              <a:buNone/>
            </a:pPr>
            <a:r>
              <a:rPr lang="en-US" sz="942" dirty="0">
                <a:solidFill>
                  <a:srgbClr val="EEE5E9">
                    <a:alpha val="80000"/>
                  </a:srgbClr>
                </a:solidFill>
                <a:latin typeface="Space Grotesk" pitchFamily="34" charset="0"/>
                <a:ea typeface="Space Grotesk" pitchFamily="34" charset="-122"/>
                <a:cs typeface="Space Grotesk" pitchFamily="34" charset="-120"/>
              </a:rPr>
              <a:t>CEO, Code of the North — NetSuite Alliance Partner</a:t>
            </a:r>
            <a:endParaRPr lang="en-US" sz="94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574525"/>
          </a:xfrm>
          <a:prstGeom prst="rect">
            <a:avLst/>
          </a:prstGeom>
        </p:spPr>
      </p:pic>
      <p:sp>
        <p:nvSpPr>
          <p:cNvPr id="4" name="Text 0"/>
          <p:cNvSpPr/>
          <p:nvPr/>
        </p:nvSpPr>
        <p:spPr>
          <a:xfrm>
            <a:off x="571500" y="428625"/>
            <a:ext cx="8572500" cy="191095"/>
          </a:xfrm>
          <a:prstGeom prst="rect">
            <a:avLst/>
          </a:prstGeom>
          <a:noFill/>
          <a:ln/>
        </p:spPr>
        <p:txBody>
          <a:bodyPr wrap="none" lIns="0" tIns="0" rIns="0" bIns="0" rtlCol="0" anchor="t">
            <a:spAutoFit/>
          </a:bodyPr>
          <a:lstStyle/>
          <a:p>
            <a:pPr algn="l" indent="0" marL="0">
              <a:lnSpc>
                <a:spcPts val="1200"/>
              </a:lnSpc>
              <a:buNone/>
            </a:pPr>
            <a:r>
              <a:rPr lang="en-US" sz="942" spc="2" kern="0" dirty="0">
                <a:solidFill>
                  <a:srgbClr val="37EEFB"/>
                </a:solidFill>
                <a:latin typeface="Space Mono" pitchFamily="34" charset="0"/>
                <a:ea typeface="Space Mono" pitchFamily="34" charset="-122"/>
                <a:cs typeface="Space Mono" pitchFamily="34" charset="-120"/>
              </a:rPr>
              <a:t>// INTERNAL AUDIT //</a:t>
            </a:r>
            <a:endParaRPr lang="en-US" sz="942" dirty="0"/>
          </a:p>
        </p:txBody>
      </p:sp>
      <p:sp>
        <p:nvSpPr>
          <p:cNvPr id="5" name="Text 1"/>
          <p:cNvSpPr/>
          <p:nvPr/>
        </p:nvSpPr>
        <p:spPr>
          <a:xfrm>
            <a:off x="571500" y="691158"/>
            <a:ext cx="8572500" cy="469702"/>
          </a:xfrm>
          <a:prstGeom prst="rect">
            <a:avLst/>
          </a:prstGeom>
          <a:noFill/>
          <a:ln/>
        </p:spPr>
        <p:txBody>
          <a:bodyPr wrap="none" lIns="0" tIns="0" rIns="0" bIns="0" rtlCol="0" anchor="t">
            <a:spAutoFit/>
          </a:bodyPr>
          <a:lstStyle/>
          <a:p>
            <a:pPr algn="l" indent="0" marL="0">
              <a:lnSpc>
                <a:spcPts val="3800"/>
              </a:lnSpc>
              <a:buNone/>
            </a:pPr>
            <a:r>
              <a:rPr lang="en-US" sz="2862" b="1" dirty="0">
                <a:solidFill>
                  <a:srgbClr val="FFFFFF"/>
                </a:solidFill>
                <a:latin typeface="Roboto Condensed" pitchFamily="34" charset="0"/>
                <a:ea typeface="Roboto Condensed" pitchFamily="34" charset="-122"/>
                <a:cs typeface="Roboto Condensed" pitchFamily="34" charset="-120"/>
              </a:rPr>
              <a:t>SIGNS YOU ARE LOSING MARGIN</a:t>
            </a:r>
            <a:endParaRPr lang="en-US" sz="2862" dirty="0"/>
          </a:p>
        </p:txBody>
      </p:sp>
      <p:pic>
        <p:nvPicPr>
          <p:cNvPr id="6" name="Image 1" descr="preencoded.png">    </p:cNvPr>
          <p:cNvPicPr>
            <a:picLocks noChangeAspect="1"/>
          </p:cNvPicPr>
          <p:nvPr/>
        </p:nvPicPr>
        <p:blipFill>
          <a:blip r:embed="rId2"/>
          <a:stretch>
            <a:fillRect/>
          </a:stretch>
        </p:blipFill>
        <p:spPr>
          <a:xfrm>
            <a:off x="571500" y="1639491"/>
            <a:ext cx="175022" cy="200025"/>
          </a:xfrm>
          <a:prstGeom prst="rect">
            <a:avLst/>
          </a:prstGeom>
        </p:spPr>
      </p:pic>
      <p:sp>
        <p:nvSpPr>
          <p:cNvPr id="7" name="Text 2"/>
          <p:cNvSpPr/>
          <p:nvPr/>
        </p:nvSpPr>
        <p:spPr>
          <a:xfrm>
            <a:off x="925116" y="1589484"/>
            <a:ext cx="6048970" cy="240013"/>
          </a:xfrm>
          <a:prstGeom prst="rect">
            <a:avLst/>
          </a:prstGeom>
          <a:noFill/>
          <a:ln/>
        </p:spPr>
        <p:txBody>
          <a:bodyPr wrap="none" lIns="0" tIns="0" rIns="0" bIns="0" rtlCol="0" anchor="t">
            <a:spAutoFit/>
          </a:bodyPr>
          <a:lstStyle/>
          <a:p>
            <a:pPr algn="l" indent="0" marL="0">
              <a:lnSpc>
                <a:spcPts val="1900"/>
              </a:lnSpc>
              <a:buNone/>
            </a:pPr>
            <a:r>
              <a:rPr lang="en-US" sz="1269" dirty="0">
                <a:solidFill>
                  <a:srgbClr val="EEE5E9"/>
                </a:solidFill>
                <a:latin typeface="Space Grotesk" pitchFamily="34" charset="0"/>
                <a:ea typeface="Space Grotesk" pitchFamily="34" charset="-122"/>
                <a:cs typeface="Space Grotesk" pitchFamily="34" charset="-120"/>
              </a:rPr>
              <a:t>Your processor fees are a line item nobody challenges in budget reviews.</a:t>
            </a:r>
            <a:endParaRPr lang="en-US" sz="1269" dirty="0"/>
          </a:p>
        </p:txBody>
      </p:sp>
      <p:pic>
        <p:nvPicPr>
          <p:cNvPr id="8" name="Image 2" descr="preencoded.png">    </p:cNvPr>
          <p:cNvPicPr>
            <a:picLocks noChangeAspect="1"/>
          </p:cNvPicPr>
          <p:nvPr/>
        </p:nvPicPr>
        <p:blipFill>
          <a:blip r:embed="rId3"/>
          <a:stretch>
            <a:fillRect/>
          </a:stretch>
        </p:blipFill>
        <p:spPr>
          <a:xfrm>
            <a:off x="571500" y="2137767"/>
            <a:ext cx="175022" cy="200025"/>
          </a:xfrm>
          <a:prstGeom prst="rect">
            <a:avLst/>
          </a:prstGeom>
        </p:spPr>
      </p:pic>
      <p:sp>
        <p:nvSpPr>
          <p:cNvPr id="9" name="Text 3"/>
          <p:cNvSpPr/>
          <p:nvPr/>
        </p:nvSpPr>
        <p:spPr>
          <a:xfrm>
            <a:off x="925116" y="2087761"/>
            <a:ext cx="6749058" cy="240013"/>
          </a:xfrm>
          <a:prstGeom prst="rect">
            <a:avLst/>
          </a:prstGeom>
          <a:noFill/>
          <a:ln/>
        </p:spPr>
        <p:txBody>
          <a:bodyPr wrap="none" lIns="0" tIns="0" rIns="0" bIns="0" rtlCol="0" anchor="t">
            <a:spAutoFit/>
          </a:bodyPr>
          <a:lstStyle/>
          <a:p>
            <a:pPr algn="l" indent="0" marL="0">
              <a:lnSpc>
                <a:spcPts val="1900"/>
              </a:lnSpc>
              <a:buNone/>
            </a:pPr>
            <a:r>
              <a:rPr lang="en-US" sz="1269" dirty="0">
                <a:solidFill>
                  <a:srgbClr val="EEE5E9"/>
                </a:solidFill>
                <a:latin typeface="Space Grotesk" pitchFamily="34" charset="0"/>
                <a:ea typeface="Space Grotesk" pitchFamily="34" charset="-122"/>
                <a:cs typeface="Space Grotesk" pitchFamily="34" charset="-120"/>
              </a:rPr>
              <a:t>IT has told you a surcharging project is "six months out" or "not on the roadmap."</a:t>
            </a:r>
            <a:endParaRPr lang="en-US" sz="1269" dirty="0"/>
          </a:p>
        </p:txBody>
      </p:sp>
      <p:pic>
        <p:nvPicPr>
          <p:cNvPr id="10" name="Image 3" descr="preencoded.png">    </p:cNvPr>
          <p:cNvPicPr>
            <a:picLocks noChangeAspect="1"/>
          </p:cNvPicPr>
          <p:nvPr/>
        </p:nvPicPr>
        <p:blipFill>
          <a:blip r:embed="rId4"/>
          <a:stretch>
            <a:fillRect/>
          </a:stretch>
        </p:blipFill>
        <p:spPr>
          <a:xfrm>
            <a:off x="571500" y="2636044"/>
            <a:ext cx="175022" cy="200025"/>
          </a:xfrm>
          <a:prstGeom prst="rect">
            <a:avLst/>
          </a:prstGeom>
        </p:spPr>
      </p:pic>
      <p:sp>
        <p:nvSpPr>
          <p:cNvPr id="11" name="Text 4"/>
          <p:cNvSpPr/>
          <p:nvPr/>
        </p:nvSpPr>
        <p:spPr>
          <a:xfrm>
            <a:off x="925116" y="2586038"/>
            <a:ext cx="6790134" cy="480027"/>
          </a:xfrm>
          <a:prstGeom prst="rect">
            <a:avLst/>
          </a:prstGeom>
          <a:noFill/>
          <a:ln/>
        </p:spPr>
        <p:txBody>
          <a:bodyPr wrap="square" lIns="0" tIns="0" rIns="0" bIns="0" rtlCol="0" anchor="t">
            <a:spAutoFit/>
          </a:bodyPr>
          <a:lstStyle/>
          <a:p>
            <a:pPr algn="l" indent="0" marL="0">
              <a:lnSpc>
                <a:spcPts val="1900"/>
              </a:lnSpc>
              <a:buNone/>
            </a:pPr>
            <a:r>
              <a:rPr lang="en-US" sz="1269" dirty="0">
                <a:solidFill>
                  <a:srgbClr val="EEE5E9"/>
                </a:solidFill>
                <a:latin typeface="Space Grotesk" pitchFamily="34" charset="0"/>
                <a:ea typeface="Space Grotesk" pitchFamily="34" charset="-122"/>
                <a:cs typeface="Space Grotesk" pitchFamily="34" charset="-120"/>
              </a:rPr>
              <a:t>You've wondered if your competitors are already surcharging to offset rising costs.</a:t>
            </a:r>
            <a:endParaRPr lang="en-US" sz="1269" dirty="0"/>
          </a:p>
        </p:txBody>
      </p:sp>
      <p:pic>
        <p:nvPicPr>
          <p:cNvPr id="12" name="Image 4" descr="preencoded.png">    </p:cNvPr>
          <p:cNvPicPr>
            <a:picLocks noChangeAspect="1"/>
          </p:cNvPicPr>
          <p:nvPr/>
        </p:nvPicPr>
        <p:blipFill>
          <a:blip r:embed="rId5"/>
          <a:stretch>
            <a:fillRect/>
          </a:stretch>
        </p:blipFill>
        <p:spPr>
          <a:xfrm>
            <a:off x="571500" y="3330383"/>
            <a:ext cx="175022" cy="200025"/>
          </a:xfrm>
          <a:prstGeom prst="rect">
            <a:avLst/>
          </a:prstGeom>
        </p:spPr>
      </p:pic>
      <p:sp>
        <p:nvSpPr>
          <p:cNvPr id="13" name="Text 5"/>
          <p:cNvSpPr/>
          <p:nvPr/>
        </p:nvSpPr>
        <p:spPr>
          <a:xfrm>
            <a:off x="925116" y="3280377"/>
            <a:ext cx="6790134" cy="480027"/>
          </a:xfrm>
          <a:prstGeom prst="rect">
            <a:avLst/>
          </a:prstGeom>
          <a:noFill/>
          <a:ln/>
        </p:spPr>
        <p:txBody>
          <a:bodyPr wrap="square" lIns="0" tIns="0" rIns="0" bIns="0" rtlCol="0" anchor="t">
            <a:spAutoFit/>
          </a:bodyPr>
          <a:lstStyle/>
          <a:p>
            <a:pPr algn="l" indent="0" marL="0">
              <a:lnSpc>
                <a:spcPts val="1900"/>
              </a:lnSpc>
              <a:buNone/>
            </a:pPr>
            <a:r>
              <a:rPr lang="en-US" sz="1269" dirty="0">
                <a:solidFill>
                  <a:srgbClr val="EEE5E9"/>
                </a:solidFill>
                <a:latin typeface="Space Grotesk" pitchFamily="34" charset="0"/>
                <a:ea typeface="Space Grotesk" pitchFamily="34" charset="-122"/>
                <a:cs typeface="Space Grotesk" pitchFamily="34" charset="-120"/>
              </a:rPr>
              <a:t>You've used "customer sensitivity" as a reason not to move—but never actually tested it.</a:t>
            </a:r>
            <a:endParaRPr lang="en-US" sz="1269" dirty="0"/>
          </a:p>
        </p:txBody>
      </p:sp>
      <p:pic>
        <p:nvPicPr>
          <p:cNvPr id="14" name="Image 5" descr="preencoded.png">    </p:cNvPr>
          <p:cNvPicPr>
            <a:picLocks noChangeAspect="1"/>
          </p:cNvPicPr>
          <p:nvPr/>
        </p:nvPicPr>
        <p:blipFill>
          <a:blip r:embed="rId6"/>
          <a:stretch>
            <a:fillRect/>
          </a:stretch>
        </p:blipFill>
        <p:spPr>
          <a:xfrm>
            <a:off x="571500" y="4024722"/>
            <a:ext cx="175022" cy="200025"/>
          </a:xfrm>
          <a:prstGeom prst="rect">
            <a:avLst/>
          </a:prstGeom>
        </p:spPr>
      </p:pic>
      <p:sp>
        <p:nvSpPr>
          <p:cNvPr id="15" name="Text 6"/>
          <p:cNvSpPr/>
          <p:nvPr/>
        </p:nvSpPr>
        <p:spPr>
          <a:xfrm>
            <a:off x="925116" y="3974716"/>
            <a:ext cx="6790134" cy="480027"/>
          </a:xfrm>
          <a:prstGeom prst="rect">
            <a:avLst/>
          </a:prstGeom>
          <a:noFill/>
          <a:ln/>
        </p:spPr>
        <p:txBody>
          <a:bodyPr wrap="square" lIns="0" tIns="0" rIns="0" bIns="0" rtlCol="0" anchor="t">
            <a:spAutoFit/>
          </a:bodyPr>
          <a:lstStyle/>
          <a:p>
            <a:pPr algn="l" indent="0" marL="0">
              <a:lnSpc>
                <a:spcPts val="1900"/>
              </a:lnSpc>
              <a:buNone/>
            </a:pPr>
            <a:r>
              <a:rPr lang="en-US" sz="1269" dirty="0">
                <a:solidFill>
                  <a:srgbClr val="EEE5E9"/>
                </a:solidFill>
                <a:latin typeface="Space Grotesk" pitchFamily="34" charset="0"/>
                <a:ea typeface="Space Grotesk" pitchFamily="34" charset="-122"/>
                <a:cs typeface="Space Grotesk" pitchFamily="34" charset="-120"/>
              </a:rPr>
              <a:t>Your CEO or board has started asking for aggressive margin improvement initiatives.</a:t>
            </a:r>
            <a:endParaRPr lang="en-US" sz="1269" dirty="0"/>
          </a:p>
        </p:txBody>
      </p:sp>
      <p:sp>
        <p:nvSpPr>
          <p:cNvPr id="16" name="Text 7"/>
          <p:cNvSpPr/>
          <p:nvPr/>
        </p:nvSpPr>
        <p:spPr>
          <a:xfrm>
            <a:off x="0" y="4669055"/>
            <a:ext cx="9144000" cy="905470"/>
          </a:xfrm>
          <a:prstGeom prst="rect">
            <a:avLst/>
          </a:prstGeom>
          <a:noFill/>
          <a:ln/>
        </p:spPr>
        <p:txBody>
          <a:bodyPr wrap="square" lIns="680339" tIns="340233" rIns="0" bIns="510286" rtlCol="0" anchor="t">
            <a:spAutoFit/>
          </a:bodyPr>
          <a:lstStyle/>
          <a:p>
            <a:pPr algn="l" indent="0" marL="0">
              <a:lnSpc>
                <a:spcPts val="1200"/>
              </a:lnSpc>
              <a:buNone/>
            </a:pPr>
            <a:r>
              <a:rPr lang="en-US" sz="942" dirty="0">
                <a:solidFill>
                  <a:srgbClr val="E9E730"/>
                </a:solidFill>
                <a:latin typeface="Space Mono" pitchFamily="34" charset="0"/>
                <a:ea typeface="Space Mono" pitchFamily="34" charset="-122"/>
                <a:cs typeface="Space Mono" pitchFamily="34" charset="-120"/>
              </a:rPr>
              <a:t>IF TWO OR MORE OF THESE LAND — YOU ARE THE IDEAL CANDIDATE.</a:t>
            </a:r>
            <a:endParaRPr lang="en-US" sz="94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8715375" cy="401836"/>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FFFFFF"/>
                </a:solidFill>
                <a:latin typeface="Roboto Condensed" pitchFamily="34" charset="0"/>
                <a:ea typeface="Roboto Condensed" pitchFamily="34" charset="-122"/>
                <a:cs typeface="Roboto Condensed" pitchFamily="34" charset="-120"/>
              </a:rPr>
              <a:t>THE RECOVERY BLUEPRINT</a:t>
            </a:r>
            <a:endParaRPr lang="en-US" sz="2436" dirty="0"/>
          </a:p>
        </p:txBody>
      </p:sp>
      <p:pic>
        <p:nvPicPr>
          <p:cNvPr id="5" name="Image 1" descr="preencoded.png">    </p:cNvPr>
          <p:cNvPicPr>
            <a:picLocks noChangeAspect="1"/>
          </p:cNvPicPr>
          <p:nvPr/>
        </p:nvPicPr>
        <p:blipFill>
          <a:blip r:embed="rId2"/>
          <a:stretch>
            <a:fillRect/>
          </a:stretch>
        </p:blipFill>
        <p:spPr>
          <a:xfrm>
            <a:off x="428625" y="1289447"/>
            <a:ext cx="214313" cy="285750"/>
          </a:xfrm>
          <a:prstGeom prst="rect">
            <a:avLst/>
          </a:prstGeom>
        </p:spPr>
      </p:pic>
      <p:sp>
        <p:nvSpPr>
          <p:cNvPr id="6" name="Text 1"/>
          <p:cNvSpPr/>
          <p:nvPr/>
        </p:nvSpPr>
        <p:spPr>
          <a:xfrm>
            <a:off x="428625" y="1766292"/>
            <a:ext cx="2257425" cy="240013"/>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COMPLIANT SURCHARGING</a:t>
            </a:r>
            <a:endParaRPr lang="en-US" sz="1397" dirty="0"/>
          </a:p>
        </p:txBody>
      </p:sp>
      <p:sp>
        <p:nvSpPr>
          <p:cNvPr id="7" name="Text 2"/>
          <p:cNvSpPr/>
          <p:nvPr/>
        </p:nvSpPr>
        <p:spPr>
          <a:xfrm>
            <a:off x="428625" y="2149180"/>
            <a:ext cx="2428875"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Automatic, legal, and transparent. We handle the complex multi-state regulations so you don't have to.</a:t>
            </a:r>
            <a:endParaRPr lang="en-US" sz="1050" dirty="0"/>
          </a:p>
        </p:txBody>
      </p:sp>
      <p:pic>
        <p:nvPicPr>
          <p:cNvPr id="8" name="Image 2" descr="preencoded.png">    </p:cNvPr>
          <p:cNvPicPr>
            <a:picLocks noChangeAspect="1"/>
          </p:cNvPicPr>
          <p:nvPr/>
        </p:nvPicPr>
        <p:blipFill>
          <a:blip r:embed="rId3"/>
          <a:stretch>
            <a:fillRect/>
          </a:stretch>
        </p:blipFill>
        <p:spPr>
          <a:xfrm>
            <a:off x="428625" y="2965354"/>
            <a:ext cx="85725" cy="85725"/>
          </a:xfrm>
          <a:prstGeom prst="rect">
            <a:avLst/>
          </a:prstGeom>
        </p:spPr>
      </p:pic>
      <p:sp>
        <p:nvSpPr>
          <p:cNvPr id="9" name="Text 3"/>
          <p:cNvSpPr/>
          <p:nvPr/>
        </p:nvSpPr>
        <p:spPr>
          <a:xfrm>
            <a:off x="585788" y="2934993"/>
            <a:ext cx="1489472"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50-State Compliance Audit</a:t>
            </a:r>
            <a:endParaRPr lang="en-US" sz="834" dirty="0"/>
          </a:p>
        </p:txBody>
      </p:sp>
      <p:pic>
        <p:nvPicPr>
          <p:cNvPr id="10" name="Image 3" descr="preencoded.png">    </p:cNvPr>
          <p:cNvPicPr>
            <a:picLocks noChangeAspect="1"/>
          </p:cNvPicPr>
          <p:nvPr/>
        </p:nvPicPr>
        <p:blipFill>
          <a:blip r:embed="rId4"/>
          <a:stretch>
            <a:fillRect/>
          </a:stretch>
        </p:blipFill>
        <p:spPr>
          <a:xfrm>
            <a:off x="428625" y="3183238"/>
            <a:ext cx="85725" cy="85725"/>
          </a:xfrm>
          <a:prstGeom prst="rect">
            <a:avLst/>
          </a:prstGeom>
        </p:spPr>
      </p:pic>
      <p:sp>
        <p:nvSpPr>
          <p:cNvPr id="11" name="Text 4"/>
          <p:cNvSpPr/>
          <p:nvPr/>
        </p:nvSpPr>
        <p:spPr>
          <a:xfrm>
            <a:off x="585788" y="3152877"/>
            <a:ext cx="1723430"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Automatic Card Type Detection</a:t>
            </a:r>
            <a:endParaRPr lang="en-US" sz="834" dirty="0"/>
          </a:p>
        </p:txBody>
      </p:sp>
      <p:pic>
        <p:nvPicPr>
          <p:cNvPr id="12" name="Image 4" descr="preencoded.png">    </p:cNvPr>
          <p:cNvPicPr>
            <a:picLocks noChangeAspect="1"/>
          </p:cNvPicPr>
          <p:nvPr/>
        </p:nvPicPr>
        <p:blipFill>
          <a:blip r:embed="rId5"/>
          <a:stretch>
            <a:fillRect/>
          </a:stretch>
        </p:blipFill>
        <p:spPr>
          <a:xfrm>
            <a:off x="428625" y="3401123"/>
            <a:ext cx="85725" cy="85725"/>
          </a:xfrm>
          <a:prstGeom prst="rect">
            <a:avLst/>
          </a:prstGeom>
        </p:spPr>
      </p:pic>
      <p:sp>
        <p:nvSpPr>
          <p:cNvPr id="13" name="Text 5"/>
          <p:cNvSpPr/>
          <p:nvPr/>
        </p:nvSpPr>
        <p:spPr>
          <a:xfrm>
            <a:off x="585788" y="3370762"/>
            <a:ext cx="1291233"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Transparent Receipting</a:t>
            </a:r>
            <a:endParaRPr lang="en-US" sz="834" dirty="0"/>
          </a:p>
        </p:txBody>
      </p:sp>
      <p:pic>
        <p:nvPicPr>
          <p:cNvPr id="14" name="Image 5" descr="preencoded.png">    </p:cNvPr>
          <p:cNvPicPr>
            <a:picLocks noChangeAspect="1"/>
          </p:cNvPicPr>
          <p:nvPr/>
        </p:nvPicPr>
        <p:blipFill>
          <a:blip r:embed="rId6"/>
          <a:stretch>
            <a:fillRect/>
          </a:stretch>
        </p:blipFill>
        <p:spPr>
          <a:xfrm>
            <a:off x="3357563" y="1289447"/>
            <a:ext cx="285750" cy="285750"/>
          </a:xfrm>
          <a:prstGeom prst="rect">
            <a:avLst/>
          </a:prstGeom>
        </p:spPr>
      </p:pic>
      <p:sp>
        <p:nvSpPr>
          <p:cNvPr id="15" name="Text 6"/>
          <p:cNvSpPr/>
          <p:nvPr/>
        </p:nvSpPr>
        <p:spPr>
          <a:xfrm>
            <a:off x="3357563" y="1766292"/>
            <a:ext cx="1978819" cy="240013"/>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NETSUITE INTEGRATION</a:t>
            </a:r>
            <a:endParaRPr lang="en-US" sz="1397" dirty="0"/>
          </a:p>
        </p:txBody>
      </p:sp>
      <p:sp>
        <p:nvSpPr>
          <p:cNvPr id="16" name="Text 7"/>
          <p:cNvSpPr/>
          <p:nvPr/>
        </p:nvSpPr>
        <p:spPr>
          <a:xfrm>
            <a:off x="3357563" y="2149180"/>
            <a:ext cx="2428875"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Native, seamless, and automated. No manual journal entries or reconciliation nightmares.</a:t>
            </a:r>
            <a:endParaRPr lang="en-US" sz="1050" dirty="0"/>
          </a:p>
        </p:txBody>
      </p:sp>
      <p:pic>
        <p:nvPicPr>
          <p:cNvPr id="17" name="Image 6" descr="preencoded.png">    </p:cNvPr>
          <p:cNvPicPr>
            <a:picLocks noChangeAspect="1"/>
          </p:cNvPicPr>
          <p:nvPr/>
        </p:nvPicPr>
        <p:blipFill>
          <a:blip r:embed="rId7"/>
          <a:stretch>
            <a:fillRect/>
          </a:stretch>
        </p:blipFill>
        <p:spPr>
          <a:xfrm>
            <a:off x="3357563" y="2965354"/>
            <a:ext cx="85725" cy="85725"/>
          </a:xfrm>
          <a:prstGeom prst="rect">
            <a:avLst/>
          </a:prstGeom>
        </p:spPr>
      </p:pic>
      <p:sp>
        <p:nvSpPr>
          <p:cNvPr id="18" name="Text 8"/>
          <p:cNvSpPr/>
          <p:nvPr/>
        </p:nvSpPr>
        <p:spPr>
          <a:xfrm>
            <a:off x="3514725" y="2934993"/>
            <a:ext cx="1101923"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Real-time GL Impact</a:t>
            </a:r>
            <a:endParaRPr lang="en-US" sz="834" dirty="0"/>
          </a:p>
        </p:txBody>
      </p:sp>
      <p:pic>
        <p:nvPicPr>
          <p:cNvPr id="19" name="Image 7" descr="preencoded.png">    </p:cNvPr>
          <p:cNvPicPr>
            <a:picLocks noChangeAspect="1"/>
          </p:cNvPicPr>
          <p:nvPr/>
        </p:nvPicPr>
        <p:blipFill>
          <a:blip r:embed="rId8"/>
          <a:stretch>
            <a:fillRect/>
          </a:stretch>
        </p:blipFill>
        <p:spPr>
          <a:xfrm>
            <a:off x="3357563" y="3183238"/>
            <a:ext cx="85725" cy="85725"/>
          </a:xfrm>
          <a:prstGeom prst="rect">
            <a:avLst/>
          </a:prstGeom>
        </p:spPr>
      </p:pic>
      <p:sp>
        <p:nvSpPr>
          <p:cNvPr id="20" name="Text 9"/>
          <p:cNvSpPr/>
          <p:nvPr/>
        </p:nvSpPr>
        <p:spPr>
          <a:xfrm>
            <a:off x="3514725" y="3152877"/>
            <a:ext cx="1428750"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Automated Reconciliation</a:t>
            </a:r>
            <a:endParaRPr lang="en-US" sz="834" dirty="0"/>
          </a:p>
        </p:txBody>
      </p:sp>
      <p:pic>
        <p:nvPicPr>
          <p:cNvPr id="21" name="Image 8" descr="preencoded.png">    </p:cNvPr>
          <p:cNvPicPr>
            <a:picLocks noChangeAspect="1"/>
          </p:cNvPicPr>
          <p:nvPr/>
        </p:nvPicPr>
        <p:blipFill>
          <a:blip r:embed="rId9"/>
          <a:stretch>
            <a:fillRect/>
          </a:stretch>
        </p:blipFill>
        <p:spPr>
          <a:xfrm>
            <a:off x="3357563" y="3401123"/>
            <a:ext cx="85725" cy="85725"/>
          </a:xfrm>
          <a:prstGeom prst="rect">
            <a:avLst/>
          </a:prstGeom>
        </p:spPr>
      </p:pic>
      <p:sp>
        <p:nvSpPr>
          <p:cNvPr id="22" name="Text 10"/>
          <p:cNvSpPr/>
          <p:nvPr/>
        </p:nvSpPr>
        <p:spPr>
          <a:xfrm>
            <a:off x="3514725" y="3370762"/>
            <a:ext cx="1593056"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Native Payment Link Support</a:t>
            </a:r>
            <a:endParaRPr lang="en-US" sz="834" dirty="0"/>
          </a:p>
        </p:txBody>
      </p:sp>
      <p:pic>
        <p:nvPicPr>
          <p:cNvPr id="23" name="Image 9" descr="preencoded.png">    </p:cNvPr>
          <p:cNvPicPr>
            <a:picLocks noChangeAspect="1"/>
          </p:cNvPicPr>
          <p:nvPr/>
        </p:nvPicPr>
        <p:blipFill>
          <a:blip r:embed="rId10"/>
          <a:stretch>
            <a:fillRect/>
          </a:stretch>
        </p:blipFill>
        <p:spPr>
          <a:xfrm>
            <a:off x="6286500" y="1289447"/>
            <a:ext cx="214313" cy="285750"/>
          </a:xfrm>
          <a:prstGeom prst="rect">
            <a:avLst/>
          </a:prstGeom>
        </p:spPr>
      </p:pic>
      <p:sp>
        <p:nvSpPr>
          <p:cNvPr id="24" name="Text 11"/>
          <p:cNvSpPr/>
          <p:nvPr/>
        </p:nvSpPr>
        <p:spPr>
          <a:xfrm>
            <a:off x="6286500" y="1766292"/>
            <a:ext cx="1678781" cy="240013"/>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RAPID DEPLOYMENT</a:t>
            </a:r>
            <a:endParaRPr lang="en-US" sz="1397" dirty="0"/>
          </a:p>
        </p:txBody>
      </p:sp>
      <p:sp>
        <p:nvSpPr>
          <p:cNvPr id="25" name="Text 12"/>
          <p:cNvSpPr/>
          <p:nvPr/>
        </p:nvSpPr>
        <p:spPr>
          <a:xfrm>
            <a:off x="6286500" y="2149180"/>
            <a:ext cx="2428875"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Zero IT burden. We manage the implementation from end-to-end in six weeks or less.</a:t>
            </a:r>
            <a:endParaRPr lang="en-US" sz="1050" dirty="0"/>
          </a:p>
        </p:txBody>
      </p:sp>
      <p:pic>
        <p:nvPicPr>
          <p:cNvPr id="26" name="Image 10" descr="preencoded.png">    </p:cNvPr>
          <p:cNvPicPr>
            <a:picLocks noChangeAspect="1"/>
          </p:cNvPicPr>
          <p:nvPr/>
        </p:nvPicPr>
        <p:blipFill>
          <a:blip r:embed="rId11"/>
          <a:stretch>
            <a:fillRect/>
          </a:stretch>
        </p:blipFill>
        <p:spPr>
          <a:xfrm>
            <a:off x="6286500" y="2965354"/>
            <a:ext cx="85725" cy="85725"/>
          </a:xfrm>
          <a:prstGeom prst="rect">
            <a:avLst/>
          </a:prstGeom>
        </p:spPr>
      </p:pic>
      <p:sp>
        <p:nvSpPr>
          <p:cNvPr id="27" name="Text 13"/>
          <p:cNvSpPr/>
          <p:nvPr/>
        </p:nvSpPr>
        <p:spPr>
          <a:xfrm>
            <a:off x="6443663" y="2934993"/>
            <a:ext cx="1528763"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6-Week "Go Live" Guarantee</a:t>
            </a:r>
            <a:endParaRPr lang="en-US" sz="834" dirty="0"/>
          </a:p>
        </p:txBody>
      </p:sp>
      <p:pic>
        <p:nvPicPr>
          <p:cNvPr id="28" name="Image 11" descr="preencoded.png">    </p:cNvPr>
          <p:cNvPicPr>
            <a:picLocks noChangeAspect="1"/>
          </p:cNvPicPr>
          <p:nvPr/>
        </p:nvPicPr>
        <p:blipFill>
          <a:blip r:embed="rId12"/>
          <a:stretch>
            <a:fillRect/>
          </a:stretch>
        </p:blipFill>
        <p:spPr>
          <a:xfrm>
            <a:off x="6286500" y="3183238"/>
            <a:ext cx="85725" cy="85725"/>
          </a:xfrm>
          <a:prstGeom prst="rect">
            <a:avLst/>
          </a:prstGeom>
        </p:spPr>
      </p:pic>
      <p:sp>
        <p:nvSpPr>
          <p:cNvPr id="29" name="Text 14"/>
          <p:cNvSpPr/>
          <p:nvPr/>
        </p:nvSpPr>
        <p:spPr>
          <a:xfrm>
            <a:off x="6443663" y="3152877"/>
            <a:ext cx="1564481"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White-Glove Implementation</a:t>
            </a:r>
            <a:endParaRPr lang="en-US" sz="834" dirty="0"/>
          </a:p>
        </p:txBody>
      </p:sp>
      <p:pic>
        <p:nvPicPr>
          <p:cNvPr id="30" name="Image 12" descr="preencoded.png">    </p:cNvPr>
          <p:cNvPicPr>
            <a:picLocks noChangeAspect="1"/>
          </p:cNvPicPr>
          <p:nvPr/>
        </p:nvPicPr>
        <p:blipFill>
          <a:blip r:embed="rId13"/>
          <a:stretch>
            <a:fillRect/>
          </a:stretch>
        </p:blipFill>
        <p:spPr>
          <a:xfrm>
            <a:off x="6286500" y="3401123"/>
            <a:ext cx="85725" cy="85725"/>
          </a:xfrm>
          <a:prstGeom prst="rect">
            <a:avLst/>
          </a:prstGeom>
        </p:spPr>
      </p:pic>
      <p:sp>
        <p:nvSpPr>
          <p:cNvPr id="31" name="Text 15"/>
          <p:cNvSpPr/>
          <p:nvPr/>
        </p:nvSpPr>
        <p:spPr>
          <a:xfrm>
            <a:off x="6443663" y="3370762"/>
            <a:ext cx="1425178" cy="146447"/>
          </a:xfrm>
          <a:prstGeom prst="rect">
            <a:avLst/>
          </a:prstGeom>
          <a:noFill/>
          <a:ln/>
        </p:spPr>
        <p:txBody>
          <a:bodyPr wrap="none" lIns="0" tIns="0" rIns="0" bIns="0" rtlCol="0" anchor="t">
            <a:spAutoFit/>
          </a:bodyPr>
          <a:lstStyle/>
          <a:p>
            <a:pPr algn="l" indent="0" marL="0">
              <a:lnSpc>
                <a:spcPts val="1100"/>
              </a:lnSpc>
              <a:buNone/>
            </a:pPr>
            <a:r>
              <a:rPr lang="en-US" sz="834" dirty="0">
                <a:solidFill>
                  <a:srgbClr val="EEE5E9"/>
                </a:solidFill>
                <a:latin typeface="Space Grotesk" pitchFamily="34" charset="0"/>
                <a:ea typeface="Space Grotesk" pitchFamily="34" charset="-122"/>
                <a:cs typeface="Space Grotesk" pitchFamily="34" charset="-120"/>
              </a:rPr>
              <a:t>Full Finance Team Training</a:t>
            </a:r>
            <a:endParaRPr lang="en-US" sz="83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8715375" cy="401836"/>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FFFFFF"/>
                </a:solidFill>
                <a:latin typeface="Roboto Condensed" pitchFamily="34" charset="0"/>
                <a:ea typeface="Roboto Condensed" pitchFamily="34" charset="-122"/>
                <a:cs typeface="Roboto Condensed" pitchFamily="34" charset="-120"/>
              </a:rPr>
              <a:t>CASE STUDY: $100M DISTRIBUTOR</a:t>
            </a:r>
            <a:endParaRPr lang="en-US" sz="2436" dirty="0"/>
          </a:p>
        </p:txBody>
      </p:sp>
      <p:sp>
        <p:nvSpPr>
          <p:cNvPr id="5" name="Text 1"/>
          <p:cNvSpPr/>
          <p:nvPr/>
        </p:nvSpPr>
        <p:spPr>
          <a:xfrm>
            <a:off x="428625" y="1259086"/>
            <a:ext cx="3929063" cy="191095"/>
          </a:xfrm>
          <a:prstGeom prst="rect">
            <a:avLst/>
          </a:prstGeom>
          <a:noFill/>
          <a:ln/>
        </p:spPr>
        <p:txBody>
          <a:bodyPr wrap="none" lIns="0" tIns="0" rIns="0" bIns="0" rtlCol="0" anchor="t">
            <a:spAutoFit/>
          </a:bodyPr>
          <a:lstStyle/>
          <a:p>
            <a:pPr algn="l" indent="0" marL="0">
              <a:lnSpc>
                <a:spcPts val="1200"/>
              </a:lnSpc>
              <a:buNone/>
            </a:pPr>
            <a:r>
              <a:rPr lang="en-US" sz="942" spc="1" kern="0" dirty="0">
                <a:solidFill>
                  <a:srgbClr val="37EEFB"/>
                </a:solidFill>
                <a:latin typeface="Space Mono" pitchFamily="34" charset="0"/>
                <a:ea typeface="Space Mono" pitchFamily="34" charset="-122"/>
                <a:cs typeface="Space Mono" pitchFamily="34" charset="-120"/>
              </a:rPr>
              <a:t>THE CHALLENGE</a:t>
            </a:r>
            <a:endParaRPr lang="en-US" sz="942" dirty="0"/>
          </a:p>
        </p:txBody>
      </p:sp>
      <p:sp>
        <p:nvSpPr>
          <p:cNvPr id="6" name="Text 2"/>
          <p:cNvSpPr/>
          <p:nvPr/>
        </p:nvSpPr>
        <p:spPr>
          <a:xfrm>
            <a:off x="428625" y="1557338"/>
            <a:ext cx="3929063" cy="942975"/>
          </a:xfrm>
          <a:prstGeom prst="rect">
            <a:avLst/>
          </a:prstGeom>
          <a:noFill/>
          <a:ln/>
        </p:spPr>
        <p:txBody>
          <a:bodyPr wrap="square" lIns="0" tIns="0" rIns="0" bIns="0" rtlCol="0" anchor="t">
            <a:spAutoFit/>
          </a:bodyPr>
          <a:lstStyle/>
          <a:p>
            <a:pPr algn="l" indent="0" marL="0">
              <a:lnSpc>
                <a:spcPts val="1900"/>
              </a:lnSpc>
              <a:buNone/>
            </a:pPr>
            <a:r>
              <a:rPr lang="en-US" sz="1159" dirty="0">
                <a:solidFill>
                  <a:srgbClr val="EEE5E9"/>
                </a:solidFill>
                <a:latin typeface="Space Grotesk" pitchFamily="34" charset="0"/>
                <a:ea typeface="Space Grotesk" pitchFamily="34" charset="-122"/>
                <a:cs typeface="Space Grotesk" pitchFamily="34" charset="-120"/>
              </a:rPr>
              <a:t>A multi-state distributor was processing $40M annually in credit cards, losing over $1.2M to processing fees. IT roadmap was full; finance was stuck.</a:t>
            </a:r>
            <a:endParaRPr lang="en-US" sz="1159" dirty="0"/>
          </a:p>
        </p:txBody>
      </p:sp>
      <p:sp>
        <p:nvSpPr>
          <p:cNvPr id="7" name="Text 3"/>
          <p:cNvSpPr/>
          <p:nvPr/>
        </p:nvSpPr>
        <p:spPr>
          <a:xfrm>
            <a:off x="428625" y="2786063"/>
            <a:ext cx="3929063" cy="191095"/>
          </a:xfrm>
          <a:prstGeom prst="rect">
            <a:avLst/>
          </a:prstGeom>
          <a:noFill/>
          <a:ln/>
        </p:spPr>
        <p:txBody>
          <a:bodyPr wrap="none" lIns="0" tIns="0" rIns="0" bIns="0" rtlCol="0" anchor="t">
            <a:spAutoFit/>
          </a:bodyPr>
          <a:lstStyle/>
          <a:p>
            <a:pPr algn="l" indent="0" marL="0">
              <a:lnSpc>
                <a:spcPts val="1200"/>
              </a:lnSpc>
              <a:buNone/>
            </a:pPr>
            <a:r>
              <a:rPr lang="en-US" sz="942" spc="1" kern="0" dirty="0">
                <a:solidFill>
                  <a:srgbClr val="37EEFB"/>
                </a:solidFill>
                <a:latin typeface="Space Mono" pitchFamily="34" charset="0"/>
                <a:ea typeface="Space Mono" pitchFamily="34" charset="-122"/>
                <a:cs typeface="Space Mono" pitchFamily="34" charset="-120"/>
              </a:rPr>
              <a:t>THE SOLUTION</a:t>
            </a:r>
            <a:endParaRPr lang="en-US" sz="942" dirty="0"/>
          </a:p>
        </p:txBody>
      </p:sp>
      <p:sp>
        <p:nvSpPr>
          <p:cNvPr id="8" name="Text 4"/>
          <p:cNvSpPr/>
          <p:nvPr/>
        </p:nvSpPr>
        <p:spPr>
          <a:xfrm>
            <a:off x="428625" y="3084314"/>
            <a:ext cx="3929063" cy="942975"/>
          </a:xfrm>
          <a:prstGeom prst="rect">
            <a:avLst/>
          </a:prstGeom>
          <a:noFill/>
          <a:ln/>
        </p:spPr>
        <p:txBody>
          <a:bodyPr wrap="square" lIns="0" tIns="0" rIns="0" bIns="0" rtlCol="0" anchor="t">
            <a:spAutoFit/>
          </a:bodyPr>
          <a:lstStyle/>
          <a:p>
            <a:pPr algn="l" indent="0" marL="0">
              <a:lnSpc>
                <a:spcPts val="1900"/>
              </a:lnSpc>
              <a:buNone/>
            </a:pPr>
            <a:r>
              <a:rPr lang="en-US" sz="1159" dirty="0">
                <a:solidFill>
                  <a:srgbClr val="EEE5E9"/>
                </a:solidFill>
                <a:latin typeface="Space Grotesk" pitchFamily="34" charset="0"/>
                <a:ea typeface="Space Grotesk" pitchFamily="34" charset="-122"/>
                <a:cs typeface="Space Grotesk" pitchFamily="34" charset="-120"/>
              </a:rPr>
              <a:t>Code of the North implemented a compliant surcharging module within NetSuite in exactly 5 weeks, managing all legal notifications and GL mappings.</a:t>
            </a:r>
            <a:endParaRPr lang="en-US" sz="1159" dirty="0"/>
          </a:p>
        </p:txBody>
      </p:sp>
      <p:sp>
        <p:nvSpPr>
          <p:cNvPr id="9" name="Shape 5"/>
          <p:cNvSpPr/>
          <p:nvPr/>
        </p:nvSpPr>
        <p:spPr>
          <a:xfrm>
            <a:off x="4543425" y="1259086"/>
            <a:ext cx="4171950" cy="3053953"/>
          </a:xfrm>
          <a:prstGeom prst="rect">
            <a:avLst/>
          </a:prstGeom>
          <a:solidFill>
            <a:srgbClr val="E9E730">
              <a:alpha val="5000"/>
            </a:srgbClr>
          </a:solidFill>
          <a:ln/>
        </p:spPr>
      </p:sp>
      <p:sp>
        <p:nvSpPr>
          <p:cNvPr id="10" name="Shape 6"/>
          <p:cNvSpPr/>
          <p:nvPr/>
        </p:nvSpPr>
        <p:spPr>
          <a:xfrm>
            <a:off x="4543425" y="1259086"/>
            <a:ext cx="28575" cy="3053953"/>
          </a:xfrm>
          <a:prstGeom prst="rect">
            <a:avLst/>
          </a:prstGeom>
          <a:solidFill>
            <a:srgbClr val="E9E730"/>
          </a:solidFill>
          <a:ln/>
        </p:spPr>
      </p:sp>
      <p:sp>
        <p:nvSpPr>
          <p:cNvPr id="11" name="Text 7"/>
          <p:cNvSpPr/>
          <p:nvPr/>
        </p:nvSpPr>
        <p:spPr>
          <a:xfrm>
            <a:off x="4857750" y="2111871"/>
            <a:ext cx="3571875" cy="212527"/>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9E730"/>
                </a:solidFill>
                <a:latin typeface="Space Mono" pitchFamily="34" charset="0"/>
                <a:ea typeface="Space Mono" pitchFamily="34" charset="-122"/>
                <a:cs typeface="Space Mono" pitchFamily="34" charset="-120"/>
              </a:rPr>
              <a:t>ANNUAL RECOVERY</a:t>
            </a:r>
            <a:endParaRPr lang="en-US" sz="1050" dirty="0"/>
          </a:p>
        </p:txBody>
      </p:sp>
      <p:sp>
        <p:nvSpPr>
          <p:cNvPr id="12" name="Text 8"/>
          <p:cNvSpPr/>
          <p:nvPr/>
        </p:nvSpPr>
        <p:spPr>
          <a:xfrm>
            <a:off x="4857750" y="2467273"/>
            <a:ext cx="3571875" cy="703659"/>
          </a:xfrm>
          <a:prstGeom prst="rect">
            <a:avLst/>
          </a:prstGeom>
          <a:noFill/>
          <a:ln/>
        </p:spPr>
        <p:txBody>
          <a:bodyPr wrap="none" lIns="0" tIns="0" rIns="0" bIns="0" rtlCol="0" anchor="t">
            <a:spAutoFit/>
          </a:bodyPr>
          <a:lstStyle/>
          <a:p>
            <a:pPr algn="l" indent="0" marL="0">
              <a:lnSpc>
                <a:spcPts val="5700"/>
              </a:lnSpc>
              <a:buNone/>
            </a:pPr>
            <a:r>
              <a:rPr lang="en-US" sz="4353" b="1" dirty="0">
                <a:solidFill>
                  <a:srgbClr val="FFFFFF"/>
                </a:solidFill>
                <a:latin typeface="Roboto Condensed" pitchFamily="34" charset="0"/>
                <a:ea typeface="Roboto Condensed" pitchFamily="34" charset="-122"/>
                <a:cs typeface="Roboto Condensed" pitchFamily="34" charset="-120"/>
              </a:rPr>
              <a:t>$1,160,000</a:t>
            </a:r>
            <a:endParaRPr lang="en-US" sz="4353" dirty="0"/>
          </a:p>
        </p:txBody>
      </p:sp>
      <p:sp>
        <p:nvSpPr>
          <p:cNvPr id="13" name="Text 9"/>
          <p:cNvSpPr/>
          <p:nvPr/>
        </p:nvSpPr>
        <p:spPr>
          <a:xfrm>
            <a:off x="4857750" y="3242370"/>
            <a:ext cx="3571875" cy="217884"/>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E9E730"/>
                </a:solidFill>
                <a:latin typeface="Space Grotesk" pitchFamily="34" charset="0"/>
                <a:ea typeface="Space Grotesk" pitchFamily="34" charset="-122"/>
                <a:cs typeface="Space Grotesk" pitchFamily="34" charset="-120"/>
              </a:rPr>
              <a:t>Straight to the Bottom Line</a:t>
            </a:r>
            <a:endParaRPr lang="en-US" sz="1193" dirty="0"/>
          </a:p>
        </p:txBody>
      </p:sp>
      <p:sp>
        <p:nvSpPr>
          <p:cNvPr id="14" name="Text 10"/>
          <p:cNvSpPr/>
          <p:nvPr/>
        </p:nvSpPr>
        <p:spPr>
          <a:xfrm>
            <a:off x="0" y="4313039"/>
            <a:ext cx="9144000" cy="719733"/>
          </a:xfrm>
          <a:prstGeom prst="rect">
            <a:avLst/>
          </a:prstGeom>
          <a:noFill/>
          <a:ln/>
        </p:spPr>
        <p:txBody>
          <a:bodyPr wrap="square" lIns="510286" tIns="340233" rIns="0" bIns="340233" rtlCol="0" anchor="t">
            <a:spAutoFit/>
          </a:bodyPr>
          <a:lstStyle/>
          <a:p>
            <a:pPr algn="l" indent="0" marL="0">
              <a:lnSpc>
                <a:spcPts val="900"/>
              </a:lnSpc>
              <a:buNone/>
            </a:pPr>
            <a:r>
              <a:rPr lang="en-US" sz="727" dirty="0">
                <a:solidFill>
                  <a:srgbClr val="EEE5E9">
                    <a:alpha val="50000"/>
                  </a:srgbClr>
                </a:solidFill>
                <a:latin typeface="Space Mono" pitchFamily="34" charset="0"/>
                <a:ea typeface="Space Mono" pitchFamily="34" charset="-122"/>
                <a:cs typeface="Space Mono" pitchFamily="34" charset="-120"/>
              </a:rPr>
              <a:t>// CLIENT CONFIDENTIAL // NETSUITE ERP // GO-LIVE: OCT 2024</a:t>
            </a:r>
            <a:endParaRPr lang="en-US" sz="72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571500" y="428625"/>
            <a:ext cx="8572500" cy="469702"/>
          </a:xfrm>
          <a:prstGeom prst="rect">
            <a:avLst/>
          </a:prstGeom>
          <a:noFill/>
          <a:ln/>
        </p:spPr>
        <p:txBody>
          <a:bodyPr wrap="none" lIns="0" tIns="0" rIns="0" bIns="0" rtlCol="0" anchor="t">
            <a:spAutoFit/>
          </a:bodyPr>
          <a:lstStyle/>
          <a:p>
            <a:pPr algn="l" indent="0" marL="0">
              <a:lnSpc>
                <a:spcPts val="3800"/>
              </a:lnSpc>
              <a:buNone/>
            </a:pPr>
            <a:r>
              <a:rPr lang="en-US" sz="2862" b="1" dirty="0">
                <a:solidFill>
                  <a:srgbClr val="FFFFFF"/>
                </a:solidFill>
                <a:latin typeface="Roboto Condensed" pitchFamily="34" charset="0"/>
                <a:ea typeface="Roboto Condensed" pitchFamily="34" charset="-122"/>
                <a:cs typeface="Roboto Condensed" pitchFamily="34" charset="-120"/>
              </a:rPr>
              <a:t>THE CHOICE</a:t>
            </a:r>
            <a:endParaRPr lang="en-US" sz="2862" dirty="0"/>
          </a:p>
        </p:txBody>
      </p:sp>
      <p:sp>
        <p:nvSpPr>
          <p:cNvPr id="5" name="Text 1"/>
          <p:cNvSpPr/>
          <p:nvPr/>
        </p:nvSpPr>
        <p:spPr>
          <a:xfrm>
            <a:off x="871538" y="1626989"/>
            <a:ext cx="3386138" cy="191095"/>
          </a:xfrm>
          <a:prstGeom prst="rect">
            <a:avLst/>
          </a:prstGeom>
          <a:noFill/>
          <a:ln/>
        </p:spPr>
        <p:txBody>
          <a:bodyPr wrap="none" lIns="0" tIns="0" rIns="0" bIns="0" rtlCol="0" anchor="t">
            <a:spAutoFit/>
          </a:bodyPr>
          <a:lstStyle/>
          <a:p>
            <a:pPr algn="l" indent="0" marL="0">
              <a:lnSpc>
                <a:spcPts val="1200"/>
              </a:lnSpc>
              <a:buNone/>
            </a:pPr>
            <a:r>
              <a:rPr lang="en-US" sz="942" spc="2" kern="0" dirty="0">
                <a:solidFill>
                  <a:srgbClr val="37EEFB"/>
                </a:solidFill>
                <a:latin typeface="Space Mono" pitchFamily="34" charset="0"/>
                <a:ea typeface="Space Mono" pitchFamily="34" charset="-122"/>
                <a:cs typeface="Space Mono" pitchFamily="34" charset="-120"/>
              </a:rPr>
              <a:t>OPTION A: THE STATUS QUO</a:t>
            </a:r>
            <a:endParaRPr lang="en-US" sz="942" dirty="0"/>
          </a:p>
        </p:txBody>
      </p:sp>
      <p:sp>
        <p:nvSpPr>
          <p:cNvPr id="6" name="Text 2"/>
          <p:cNvSpPr/>
          <p:nvPr/>
        </p:nvSpPr>
        <p:spPr>
          <a:xfrm>
            <a:off x="871538" y="1960959"/>
            <a:ext cx="3386138" cy="267891"/>
          </a:xfrm>
          <a:prstGeom prst="rect">
            <a:avLst/>
          </a:prstGeom>
          <a:noFill/>
          <a:ln/>
        </p:spPr>
        <p:txBody>
          <a:bodyPr wrap="none" lIns="0" tIns="0" rIns="0" bIns="0" rtlCol="0" anchor="t">
            <a:spAutoFit/>
          </a:bodyPr>
          <a:lstStyle/>
          <a:p>
            <a:pPr algn="l" indent="0" marL="0">
              <a:lnSpc>
                <a:spcPts val="2200"/>
              </a:lnSpc>
              <a:buNone/>
            </a:pPr>
            <a:r>
              <a:rPr lang="en-US" sz="1602" b="1" dirty="0">
                <a:solidFill>
                  <a:srgbClr val="FFFFFF"/>
                </a:solidFill>
                <a:latin typeface="Roboto Condensed" pitchFamily="34" charset="0"/>
                <a:ea typeface="Roboto Condensed" pitchFamily="34" charset="-122"/>
                <a:cs typeface="Roboto Condensed" pitchFamily="34" charset="-120"/>
              </a:rPr>
              <a:t>CONTINUE MONITORING</a:t>
            </a:r>
            <a:endParaRPr lang="en-US" sz="1602" dirty="0"/>
          </a:p>
        </p:txBody>
      </p:sp>
      <p:pic>
        <p:nvPicPr>
          <p:cNvPr id="7" name="Image 1" descr="preencoded.png">    </p:cNvPr>
          <p:cNvPicPr>
            <a:picLocks noChangeAspect="1"/>
          </p:cNvPicPr>
          <p:nvPr/>
        </p:nvPicPr>
        <p:blipFill>
          <a:blip r:embed="rId2">
            <a:alphaModFix amt="50000"/>
          </a:blip>
          <a:stretch>
            <a:fillRect/>
          </a:stretch>
        </p:blipFill>
        <p:spPr>
          <a:xfrm>
            <a:off x="871538" y="2591395"/>
            <a:ext cx="100013" cy="114300"/>
          </a:xfrm>
          <a:prstGeom prst="rect">
            <a:avLst/>
          </a:prstGeom>
        </p:spPr>
      </p:pic>
      <p:sp>
        <p:nvSpPr>
          <p:cNvPr id="8" name="Text 3"/>
          <p:cNvSpPr/>
          <p:nvPr/>
        </p:nvSpPr>
        <p:spPr>
          <a:xfrm>
            <a:off x="1078706" y="2557463"/>
            <a:ext cx="1943100" cy="182166"/>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EE5E9"/>
                </a:solidFill>
                <a:latin typeface="Space Grotesk" pitchFamily="34" charset="0"/>
                <a:ea typeface="Space Grotesk" pitchFamily="34" charset="-122"/>
                <a:cs typeface="Space Grotesk" pitchFamily="34" charset="-120"/>
              </a:rPr>
              <a:t>$25K+ monthly margin drain</a:t>
            </a:r>
            <a:endParaRPr lang="en-US" sz="1050" dirty="0"/>
          </a:p>
        </p:txBody>
      </p:sp>
      <p:pic>
        <p:nvPicPr>
          <p:cNvPr id="9" name="Image 2" descr="preencoded.png">    </p:cNvPr>
          <p:cNvPicPr>
            <a:picLocks noChangeAspect="1"/>
          </p:cNvPicPr>
          <p:nvPr/>
        </p:nvPicPr>
        <p:blipFill>
          <a:blip r:embed="rId3">
            <a:alphaModFix amt="50000"/>
          </a:blip>
          <a:stretch>
            <a:fillRect/>
          </a:stretch>
        </p:blipFill>
        <p:spPr>
          <a:xfrm>
            <a:off x="871538" y="2880717"/>
            <a:ext cx="100013" cy="114300"/>
          </a:xfrm>
          <a:prstGeom prst="rect">
            <a:avLst/>
          </a:prstGeom>
        </p:spPr>
      </p:pic>
      <p:sp>
        <p:nvSpPr>
          <p:cNvPr id="10" name="Text 4"/>
          <p:cNvSpPr/>
          <p:nvPr/>
        </p:nvSpPr>
        <p:spPr>
          <a:xfrm>
            <a:off x="1078706" y="2846784"/>
            <a:ext cx="1457325" cy="182166"/>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EE5E9"/>
                </a:solidFill>
                <a:latin typeface="Space Grotesk" pitchFamily="34" charset="0"/>
                <a:ea typeface="Space Grotesk" pitchFamily="34" charset="-122"/>
                <a:cs typeface="Space Grotesk" pitchFamily="34" charset="-120"/>
              </a:rPr>
              <a:t>Continued IT backlog</a:t>
            </a:r>
            <a:endParaRPr lang="en-US" sz="1050" dirty="0"/>
          </a:p>
        </p:txBody>
      </p:sp>
      <p:pic>
        <p:nvPicPr>
          <p:cNvPr id="11" name="Image 3" descr="preencoded.png">    </p:cNvPr>
          <p:cNvPicPr>
            <a:picLocks noChangeAspect="1"/>
          </p:cNvPicPr>
          <p:nvPr/>
        </p:nvPicPr>
        <p:blipFill>
          <a:blip r:embed="rId4">
            <a:alphaModFix amt="50000"/>
          </a:blip>
          <a:stretch>
            <a:fillRect/>
          </a:stretch>
        </p:blipFill>
        <p:spPr>
          <a:xfrm>
            <a:off x="871538" y="3170039"/>
            <a:ext cx="100013" cy="114300"/>
          </a:xfrm>
          <a:prstGeom prst="rect">
            <a:avLst/>
          </a:prstGeom>
        </p:spPr>
      </p:pic>
      <p:sp>
        <p:nvSpPr>
          <p:cNvPr id="12" name="Text 5"/>
          <p:cNvSpPr/>
          <p:nvPr/>
        </p:nvSpPr>
        <p:spPr>
          <a:xfrm>
            <a:off x="1078706" y="3136106"/>
            <a:ext cx="1880592" cy="182166"/>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EE5E9"/>
                </a:solidFill>
                <a:latin typeface="Space Grotesk" pitchFamily="34" charset="0"/>
                <a:ea typeface="Space Grotesk" pitchFamily="34" charset="-122"/>
                <a:cs typeface="Space Grotesk" pitchFamily="34" charset="-120"/>
              </a:rPr>
              <a:t>Neutral is actually negative</a:t>
            </a:r>
            <a:endParaRPr lang="en-US" sz="1050" dirty="0"/>
          </a:p>
        </p:txBody>
      </p:sp>
      <p:sp>
        <p:nvSpPr>
          <p:cNvPr id="13" name="Text 6"/>
          <p:cNvSpPr/>
          <p:nvPr/>
        </p:nvSpPr>
        <p:spPr>
          <a:xfrm>
            <a:off x="871538" y="4695230"/>
            <a:ext cx="3386138" cy="148233"/>
          </a:xfrm>
          <a:prstGeom prst="rect">
            <a:avLst/>
          </a:prstGeom>
          <a:noFill/>
          <a:ln/>
        </p:spPr>
        <p:txBody>
          <a:bodyPr wrap="none" lIns="0" tIns="0" rIns="0" bIns="0" rtlCol="0" anchor="t">
            <a:spAutoFit/>
          </a:bodyPr>
          <a:lstStyle/>
          <a:p>
            <a:pPr algn="ctr" indent="0" marL="0">
              <a:lnSpc>
                <a:spcPts val="900"/>
              </a:lnSpc>
              <a:buNone/>
            </a:pPr>
            <a:r>
              <a:rPr lang="en-US" sz="727" dirty="0">
                <a:solidFill>
                  <a:srgbClr val="EEE5E9">
                    <a:alpha val="50000"/>
                  </a:srgbClr>
                </a:solidFill>
                <a:latin typeface="Space Mono" pitchFamily="34" charset="0"/>
                <a:ea typeface="Space Mono" pitchFamily="34" charset="-122"/>
                <a:cs typeface="Space Mono" pitchFamily="34" charset="-120"/>
              </a:rPr>
              <a:t>NO ACTION REQUIRED</a:t>
            </a:r>
            <a:endParaRPr lang="en-US" sz="727" dirty="0"/>
          </a:p>
        </p:txBody>
      </p:sp>
      <p:sp>
        <p:nvSpPr>
          <p:cNvPr id="14" name="Shape 7"/>
          <p:cNvSpPr/>
          <p:nvPr/>
        </p:nvSpPr>
        <p:spPr>
          <a:xfrm>
            <a:off x="4557713" y="1326952"/>
            <a:ext cx="4014788" cy="3816548"/>
          </a:xfrm>
          <a:prstGeom prst="rect">
            <a:avLst/>
          </a:prstGeom>
          <a:solidFill>
            <a:srgbClr val="E9E730">
              <a:alpha val="5000"/>
            </a:srgbClr>
          </a:solidFill>
          <a:ln w="27432">
            <a:solidFill>
              <a:srgbClr val="E9E730"/>
            </a:solidFill>
            <a:prstDash val="solid"/>
          </a:ln>
        </p:spPr>
      </p:sp>
      <p:sp>
        <p:nvSpPr>
          <p:cNvPr id="15" name="Text 8"/>
          <p:cNvSpPr/>
          <p:nvPr/>
        </p:nvSpPr>
        <p:spPr>
          <a:xfrm>
            <a:off x="4872038" y="1612702"/>
            <a:ext cx="3414713" cy="191095"/>
          </a:xfrm>
          <a:prstGeom prst="rect">
            <a:avLst/>
          </a:prstGeom>
          <a:noFill/>
          <a:ln/>
        </p:spPr>
        <p:txBody>
          <a:bodyPr wrap="none" lIns="0" tIns="0" rIns="0" bIns="0" rtlCol="0" anchor="t">
            <a:spAutoFit/>
          </a:bodyPr>
          <a:lstStyle/>
          <a:p>
            <a:pPr algn="l" indent="0" marL="0">
              <a:lnSpc>
                <a:spcPts val="1200"/>
              </a:lnSpc>
              <a:buNone/>
            </a:pPr>
            <a:r>
              <a:rPr lang="en-US" sz="942" spc="2" kern="0" dirty="0">
                <a:solidFill>
                  <a:srgbClr val="37EEFB"/>
                </a:solidFill>
                <a:latin typeface="Space Mono" pitchFamily="34" charset="0"/>
                <a:ea typeface="Space Mono" pitchFamily="34" charset="-122"/>
                <a:cs typeface="Space Mono" pitchFamily="34" charset="-120"/>
              </a:rPr>
              <a:t>OPTION B: THE NORTH PATH</a:t>
            </a:r>
            <a:endParaRPr lang="en-US" sz="942" dirty="0"/>
          </a:p>
        </p:txBody>
      </p:sp>
      <p:sp>
        <p:nvSpPr>
          <p:cNvPr id="16" name="Text 9"/>
          <p:cNvSpPr/>
          <p:nvPr/>
        </p:nvSpPr>
        <p:spPr>
          <a:xfrm>
            <a:off x="4872038" y="1946672"/>
            <a:ext cx="3414713" cy="267891"/>
          </a:xfrm>
          <a:prstGeom prst="rect">
            <a:avLst/>
          </a:prstGeom>
          <a:noFill/>
          <a:ln/>
        </p:spPr>
        <p:txBody>
          <a:bodyPr wrap="none" lIns="0" tIns="0" rIns="0" bIns="0" rtlCol="0" anchor="t">
            <a:spAutoFit/>
          </a:bodyPr>
          <a:lstStyle/>
          <a:p>
            <a:pPr algn="l" indent="0" marL="0">
              <a:lnSpc>
                <a:spcPts val="2200"/>
              </a:lnSpc>
              <a:buNone/>
            </a:pPr>
            <a:r>
              <a:rPr lang="en-US" sz="1602" b="1" dirty="0">
                <a:solidFill>
                  <a:srgbClr val="FFFFFF"/>
                </a:solidFill>
                <a:latin typeface="Roboto Condensed" pitchFamily="34" charset="0"/>
                <a:ea typeface="Roboto Condensed" pitchFamily="34" charset="-122"/>
                <a:cs typeface="Roboto Condensed" pitchFamily="34" charset="-120"/>
              </a:rPr>
              <a:t>RECOVER YOUR REVENUE</a:t>
            </a:r>
            <a:endParaRPr lang="en-US" sz="1602" dirty="0"/>
          </a:p>
        </p:txBody>
      </p:sp>
      <p:pic>
        <p:nvPicPr>
          <p:cNvPr id="17" name="Image 4" descr="preencoded.png">    </p:cNvPr>
          <p:cNvPicPr>
            <a:picLocks noChangeAspect="1"/>
          </p:cNvPicPr>
          <p:nvPr/>
        </p:nvPicPr>
        <p:blipFill>
          <a:blip r:embed="rId5"/>
          <a:stretch>
            <a:fillRect/>
          </a:stretch>
        </p:blipFill>
        <p:spPr>
          <a:xfrm>
            <a:off x="4872038" y="2577108"/>
            <a:ext cx="114300" cy="114300"/>
          </a:xfrm>
          <a:prstGeom prst="rect">
            <a:avLst/>
          </a:prstGeom>
        </p:spPr>
      </p:pic>
      <p:sp>
        <p:nvSpPr>
          <p:cNvPr id="18" name="Text 10"/>
          <p:cNvSpPr/>
          <p:nvPr/>
        </p:nvSpPr>
        <p:spPr>
          <a:xfrm>
            <a:off x="5093494" y="2543175"/>
            <a:ext cx="2180630" cy="182166"/>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EE5E9"/>
                </a:solidFill>
                <a:latin typeface="Space Grotesk" pitchFamily="34" charset="0"/>
                <a:ea typeface="Space Grotesk" pitchFamily="34" charset="-122"/>
                <a:cs typeface="Space Grotesk" pitchFamily="34" charset="-120"/>
              </a:rPr>
              <a:t>$300K+ annual margin recovery</a:t>
            </a:r>
            <a:endParaRPr lang="en-US" sz="1050" dirty="0"/>
          </a:p>
        </p:txBody>
      </p:sp>
      <p:pic>
        <p:nvPicPr>
          <p:cNvPr id="19" name="Image 5" descr="preencoded.png">    </p:cNvPr>
          <p:cNvPicPr>
            <a:picLocks noChangeAspect="1"/>
          </p:cNvPicPr>
          <p:nvPr/>
        </p:nvPicPr>
        <p:blipFill>
          <a:blip r:embed="rId6"/>
          <a:stretch>
            <a:fillRect/>
          </a:stretch>
        </p:blipFill>
        <p:spPr>
          <a:xfrm>
            <a:off x="4872038" y="2866430"/>
            <a:ext cx="114300" cy="114300"/>
          </a:xfrm>
          <a:prstGeom prst="rect">
            <a:avLst/>
          </a:prstGeom>
        </p:spPr>
      </p:pic>
      <p:sp>
        <p:nvSpPr>
          <p:cNvPr id="20" name="Text 11"/>
          <p:cNvSpPr/>
          <p:nvPr/>
        </p:nvSpPr>
        <p:spPr>
          <a:xfrm>
            <a:off x="5093494" y="2832497"/>
            <a:ext cx="2355652" cy="182166"/>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EE5E9"/>
                </a:solidFill>
                <a:latin typeface="Space Grotesk" pitchFamily="34" charset="0"/>
                <a:ea typeface="Space Grotesk" pitchFamily="34" charset="-122"/>
                <a:cs typeface="Space Grotesk" pitchFamily="34" charset="-120"/>
              </a:rPr>
              <a:t>6-week "white-glove" deployment</a:t>
            </a:r>
            <a:endParaRPr lang="en-US" sz="1050" dirty="0"/>
          </a:p>
        </p:txBody>
      </p:sp>
      <p:pic>
        <p:nvPicPr>
          <p:cNvPr id="21" name="Image 6" descr="preencoded.png">    </p:cNvPr>
          <p:cNvPicPr>
            <a:picLocks noChangeAspect="1"/>
          </p:cNvPicPr>
          <p:nvPr/>
        </p:nvPicPr>
        <p:blipFill>
          <a:blip r:embed="rId7"/>
          <a:stretch>
            <a:fillRect/>
          </a:stretch>
        </p:blipFill>
        <p:spPr>
          <a:xfrm>
            <a:off x="4872038" y="3155752"/>
            <a:ext cx="114300" cy="114300"/>
          </a:xfrm>
          <a:prstGeom prst="rect">
            <a:avLst/>
          </a:prstGeom>
        </p:spPr>
      </p:pic>
      <p:sp>
        <p:nvSpPr>
          <p:cNvPr id="22" name="Text 12"/>
          <p:cNvSpPr/>
          <p:nvPr/>
        </p:nvSpPr>
        <p:spPr>
          <a:xfrm>
            <a:off x="5093494" y="3121819"/>
            <a:ext cx="1794867" cy="182166"/>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EE5E9"/>
                </a:solidFill>
                <a:latin typeface="Space Grotesk" pitchFamily="34" charset="0"/>
                <a:ea typeface="Space Grotesk" pitchFamily="34" charset="-122"/>
                <a:cs typeface="Space Grotesk" pitchFamily="34" charset="-120"/>
              </a:rPr>
              <a:t>Zero IT resources required</a:t>
            </a:r>
            <a:endParaRPr lang="en-US" sz="1050" dirty="0"/>
          </a:p>
        </p:txBody>
      </p:sp>
      <p:sp>
        <p:nvSpPr>
          <p:cNvPr id="23" name="Shape 13"/>
          <p:cNvSpPr/>
          <p:nvPr/>
        </p:nvSpPr>
        <p:spPr>
          <a:xfrm>
            <a:off x="4872038" y="4371975"/>
            <a:ext cx="3414713" cy="485775"/>
          </a:xfrm>
          <a:prstGeom prst="rect">
            <a:avLst/>
          </a:prstGeom>
          <a:solidFill>
            <a:srgbClr val="E9E730"/>
          </a:solidFill>
          <a:ln/>
        </p:spPr>
      </p:sp>
      <p:sp>
        <p:nvSpPr>
          <p:cNvPr id="24" name="Text 14"/>
          <p:cNvSpPr/>
          <p:nvPr/>
        </p:nvSpPr>
        <p:spPr>
          <a:xfrm>
            <a:off x="4872038" y="4371975"/>
            <a:ext cx="3414713" cy="485775"/>
          </a:xfrm>
          <a:prstGeom prst="rect">
            <a:avLst/>
          </a:prstGeom>
          <a:noFill/>
          <a:ln/>
        </p:spPr>
        <p:txBody>
          <a:bodyPr wrap="square" lIns="340233" tIns="170053" rIns="340233" bIns="170053" rtlCol="0" anchor="t">
            <a:spAutoFit/>
          </a:bodyPr>
          <a:lstStyle/>
          <a:p>
            <a:pPr algn="ctr" indent="0" marL="0">
              <a:lnSpc>
                <a:spcPts val="1600"/>
              </a:lnSpc>
              <a:buNone/>
            </a:pPr>
            <a:r>
              <a:rPr lang="en-US" sz="1193" b="1" spc="1" kern="0" dirty="0">
                <a:solidFill>
                  <a:srgbClr val="181E24"/>
                </a:solidFill>
                <a:latin typeface="Roboto Condensed" pitchFamily="34" charset="0"/>
                <a:ea typeface="Roboto Condensed" pitchFamily="34" charset="-122"/>
                <a:cs typeface="Roboto Condensed" pitchFamily="34" charset="-120"/>
              </a:rPr>
              <a:t>BOOK YOUR RECOVERY AUDIT</a:t>
            </a:r>
            <a:endParaRPr lang="en-US" sz="119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8715375" cy="401836"/>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FFFFFF"/>
                </a:solidFill>
                <a:latin typeface="Roboto Condensed" pitchFamily="34" charset="0"/>
                <a:ea typeface="Roboto Condensed" pitchFamily="34" charset="-122"/>
                <a:cs typeface="Roboto Condensed" pitchFamily="34" charset="-120"/>
              </a:rPr>
              <a:t>IS THIS WEBINAR FOR YOU?</a:t>
            </a:r>
            <a:endParaRPr lang="en-US" sz="2436" dirty="0"/>
          </a:p>
        </p:txBody>
      </p:sp>
      <p:pic>
        <p:nvPicPr>
          <p:cNvPr id="5" name="Image 1" descr="preencoded.png">    </p:cNvPr>
          <p:cNvPicPr>
            <a:picLocks noChangeAspect="1"/>
          </p:cNvPicPr>
          <p:nvPr/>
        </p:nvPicPr>
        <p:blipFill>
          <a:blip r:embed="rId2"/>
          <a:stretch>
            <a:fillRect/>
          </a:stretch>
        </p:blipFill>
        <p:spPr>
          <a:xfrm>
            <a:off x="428625" y="1151037"/>
            <a:ext cx="142875" cy="142875"/>
          </a:xfrm>
          <a:prstGeom prst="rect">
            <a:avLst/>
          </a:prstGeom>
        </p:spPr>
      </p:pic>
      <p:sp>
        <p:nvSpPr>
          <p:cNvPr id="6" name="Text 1"/>
          <p:cNvSpPr/>
          <p:nvPr/>
        </p:nvSpPr>
        <p:spPr>
          <a:xfrm>
            <a:off x="642938" y="1116211"/>
            <a:ext cx="1137642" cy="212527"/>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9E730"/>
                </a:solidFill>
                <a:latin typeface="Space Mono" pitchFamily="34" charset="0"/>
                <a:ea typeface="Space Mono" pitchFamily="34" charset="-122"/>
                <a:cs typeface="Space Mono" pitchFamily="34" charset="-120"/>
              </a:rPr>
              <a:t>IDEAL PROFILE</a:t>
            </a:r>
            <a:endParaRPr lang="en-US" sz="1050" dirty="0"/>
          </a:p>
        </p:txBody>
      </p:sp>
      <p:pic>
        <p:nvPicPr>
          <p:cNvPr id="7" name="Image 2" descr="preencoded.png">    </p:cNvPr>
          <p:cNvPicPr>
            <a:picLocks noChangeAspect="1"/>
          </p:cNvPicPr>
          <p:nvPr/>
        </p:nvPicPr>
        <p:blipFill>
          <a:blip r:embed="rId3"/>
          <a:stretch>
            <a:fillRect/>
          </a:stretch>
        </p:blipFill>
        <p:spPr>
          <a:xfrm>
            <a:off x="428625" y="1507331"/>
            <a:ext cx="128588" cy="128588"/>
          </a:xfrm>
          <a:prstGeom prst="rect">
            <a:avLst/>
          </a:prstGeom>
        </p:spPr>
      </p:pic>
      <p:sp>
        <p:nvSpPr>
          <p:cNvPr id="8" name="Text 2"/>
          <p:cNvSpPr/>
          <p:nvPr/>
        </p:nvSpPr>
        <p:spPr>
          <a:xfrm>
            <a:off x="664369" y="1471613"/>
            <a:ext cx="2146697" cy="201811"/>
          </a:xfrm>
          <a:prstGeom prst="rect">
            <a:avLst/>
          </a:prstGeom>
          <a:noFill/>
          <a:ln/>
        </p:spPr>
        <p:txBody>
          <a:bodyPr wrap="non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CFO / VP Finance / Controller</a:t>
            </a:r>
            <a:endParaRPr lang="en-US" sz="1159" dirty="0"/>
          </a:p>
        </p:txBody>
      </p:sp>
      <p:pic>
        <p:nvPicPr>
          <p:cNvPr id="9" name="Image 3" descr="preencoded.png">    </p:cNvPr>
          <p:cNvPicPr>
            <a:picLocks noChangeAspect="1"/>
          </p:cNvPicPr>
          <p:nvPr/>
        </p:nvPicPr>
        <p:blipFill>
          <a:blip r:embed="rId4"/>
          <a:stretch>
            <a:fillRect/>
          </a:stretch>
        </p:blipFill>
        <p:spPr>
          <a:xfrm>
            <a:off x="428625" y="1837730"/>
            <a:ext cx="128588" cy="128588"/>
          </a:xfrm>
          <a:prstGeom prst="rect">
            <a:avLst/>
          </a:prstGeom>
        </p:spPr>
      </p:pic>
      <p:sp>
        <p:nvSpPr>
          <p:cNvPr id="10" name="Text 3"/>
          <p:cNvSpPr/>
          <p:nvPr/>
        </p:nvSpPr>
        <p:spPr>
          <a:xfrm>
            <a:off x="664369" y="1802011"/>
            <a:ext cx="1421606" cy="201811"/>
          </a:xfrm>
          <a:prstGeom prst="rect">
            <a:avLst/>
          </a:prstGeom>
          <a:noFill/>
          <a:ln/>
        </p:spPr>
        <p:txBody>
          <a:bodyPr wrap="non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NetSuite customer</a:t>
            </a:r>
            <a:endParaRPr lang="en-US" sz="1159" dirty="0"/>
          </a:p>
        </p:txBody>
      </p:sp>
      <p:pic>
        <p:nvPicPr>
          <p:cNvPr id="11" name="Image 4" descr="preencoded.png">    </p:cNvPr>
          <p:cNvPicPr>
            <a:picLocks noChangeAspect="1"/>
          </p:cNvPicPr>
          <p:nvPr/>
        </p:nvPicPr>
        <p:blipFill>
          <a:blip r:embed="rId5"/>
          <a:stretch>
            <a:fillRect/>
          </a:stretch>
        </p:blipFill>
        <p:spPr>
          <a:xfrm>
            <a:off x="428625" y="2168128"/>
            <a:ext cx="128588" cy="128588"/>
          </a:xfrm>
          <a:prstGeom prst="rect">
            <a:avLst/>
          </a:prstGeom>
        </p:spPr>
      </p:pic>
      <p:sp>
        <p:nvSpPr>
          <p:cNvPr id="12" name="Text 4"/>
          <p:cNvSpPr/>
          <p:nvPr/>
        </p:nvSpPr>
        <p:spPr>
          <a:xfrm>
            <a:off x="664369" y="2132409"/>
            <a:ext cx="2686050" cy="201811"/>
          </a:xfrm>
          <a:prstGeom prst="rect">
            <a:avLst/>
          </a:prstGeom>
          <a:noFill/>
          <a:ln/>
        </p:spPr>
        <p:txBody>
          <a:bodyPr wrap="non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$10M+ in annual credit card volume</a:t>
            </a:r>
            <a:endParaRPr lang="en-US" sz="1159" dirty="0"/>
          </a:p>
        </p:txBody>
      </p:sp>
      <p:pic>
        <p:nvPicPr>
          <p:cNvPr id="13" name="Image 5" descr="preencoded.png">    </p:cNvPr>
          <p:cNvPicPr>
            <a:picLocks noChangeAspect="1"/>
          </p:cNvPicPr>
          <p:nvPr/>
        </p:nvPicPr>
        <p:blipFill>
          <a:blip r:embed="rId6"/>
          <a:stretch>
            <a:fillRect/>
          </a:stretch>
        </p:blipFill>
        <p:spPr>
          <a:xfrm>
            <a:off x="428625" y="2498527"/>
            <a:ext cx="128588" cy="128588"/>
          </a:xfrm>
          <a:prstGeom prst="rect">
            <a:avLst/>
          </a:prstGeom>
        </p:spPr>
      </p:pic>
      <p:sp>
        <p:nvSpPr>
          <p:cNvPr id="14" name="Text 5"/>
          <p:cNvSpPr/>
          <p:nvPr/>
        </p:nvSpPr>
        <p:spPr>
          <a:xfrm>
            <a:off x="664369" y="2462808"/>
            <a:ext cx="2978944" cy="403622"/>
          </a:xfrm>
          <a:prstGeom prst="rect">
            <a:avLst/>
          </a:prstGeom>
          <a:noFill/>
          <a:ln/>
        </p:spPr>
        <p:txBody>
          <a:bodyPr wrap="squar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B2B: distribution, manufacturing, services</a:t>
            </a:r>
            <a:endParaRPr lang="en-US" sz="1159" dirty="0"/>
          </a:p>
        </p:txBody>
      </p:sp>
      <p:pic>
        <p:nvPicPr>
          <p:cNvPr id="15" name="Image 6" descr="preencoded.png">    </p:cNvPr>
          <p:cNvPicPr>
            <a:picLocks noChangeAspect="1"/>
          </p:cNvPicPr>
          <p:nvPr/>
        </p:nvPicPr>
        <p:blipFill>
          <a:blip r:embed="rId7"/>
          <a:stretch>
            <a:fillRect/>
          </a:stretch>
        </p:blipFill>
        <p:spPr>
          <a:xfrm>
            <a:off x="428625" y="3030736"/>
            <a:ext cx="128588" cy="128588"/>
          </a:xfrm>
          <a:prstGeom prst="rect">
            <a:avLst/>
          </a:prstGeom>
        </p:spPr>
      </p:pic>
      <p:sp>
        <p:nvSpPr>
          <p:cNvPr id="16" name="Text 6"/>
          <p:cNvSpPr/>
          <p:nvPr/>
        </p:nvSpPr>
        <p:spPr>
          <a:xfrm>
            <a:off x="664369" y="2995017"/>
            <a:ext cx="2978944" cy="403622"/>
          </a:xfrm>
          <a:prstGeom prst="rect">
            <a:avLst/>
          </a:prstGeom>
          <a:noFill/>
          <a:ln/>
        </p:spPr>
        <p:txBody>
          <a:bodyPr wrap="squar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Located in a surcharge-permitted U.S. state</a:t>
            </a:r>
            <a:endParaRPr lang="en-US" sz="1159" dirty="0"/>
          </a:p>
        </p:txBody>
      </p:sp>
      <p:pic>
        <p:nvPicPr>
          <p:cNvPr id="17" name="Image 7" descr="preencoded.png">    </p:cNvPr>
          <p:cNvPicPr>
            <a:picLocks noChangeAspect="1"/>
          </p:cNvPicPr>
          <p:nvPr/>
        </p:nvPicPr>
        <p:blipFill>
          <a:blip r:embed="rId8"/>
          <a:stretch>
            <a:fillRect/>
          </a:stretch>
        </p:blipFill>
        <p:spPr>
          <a:xfrm>
            <a:off x="5500688" y="1151037"/>
            <a:ext cx="142875" cy="142875"/>
          </a:xfrm>
          <a:prstGeom prst="rect">
            <a:avLst/>
          </a:prstGeom>
        </p:spPr>
      </p:pic>
      <p:sp>
        <p:nvSpPr>
          <p:cNvPr id="18" name="Text 7"/>
          <p:cNvSpPr/>
          <p:nvPr/>
        </p:nvSpPr>
        <p:spPr>
          <a:xfrm>
            <a:off x="5715000" y="1116211"/>
            <a:ext cx="1312664" cy="212527"/>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37EEFB"/>
                </a:solidFill>
                <a:latin typeface="Space Mono" pitchFamily="34" charset="0"/>
                <a:ea typeface="Space Mono" pitchFamily="34" charset="-122"/>
                <a:cs typeface="Space Mono" pitchFamily="34" charset="-120"/>
              </a:rPr>
              <a:t>NOT A FIT IF...</a:t>
            </a:r>
            <a:endParaRPr lang="en-US" sz="1050" dirty="0"/>
          </a:p>
        </p:txBody>
      </p:sp>
      <p:pic>
        <p:nvPicPr>
          <p:cNvPr id="19" name="Image 8" descr="preencoded.png">    </p:cNvPr>
          <p:cNvPicPr>
            <a:picLocks noChangeAspect="1"/>
          </p:cNvPicPr>
          <p:nvPr/>
        </p:nvPicPr>
        <p:blipFill>
          <a:blip r:embed="rId9"/>
          <a:stretch>
            <a:fillRect/>
          </a:stretch>
        </p:blipFill>
        <p:spPr>
          <a:xfrm>
            <a:off x="5500688" y="1507331"/>
            <a:ext cx="112514" cy="128588"/>
          </a:xfrm>
          <a:prstGeom prst="rect">
            <a:avLst/>
          </a:prstGeom>
        </p:spPr>
      </p:pic>
      <p:sp>
        <p:nvSpPr>
          <p:cNvPr id="20" name="Text 8"/>
          <p:cNvSpPr/>
          <p:nvPr/>
        </p:nvSpPr>
        <p:spPr>
          <a:xfrm>
            <a:off x="5720358" y="1471613"/>
            <a:ext cx="2594967" cy="201811"/>
          </a:xfrm>
          <a:prstGeom prst="rect">
            <a:avLst/>
          </a:prstGeom>
          <a:noFill/>
          <a:ln/>
        </p:spPr>
        <p:txBody>
          <a:bodyPr wrap="non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Processing less than $1M annually</a:t>
            </a:r>
            <a:endParaRPr lang="en-US" sz="1159" dirty="0"/>
          </a:p>
        </p:txBody>
      </p:sp>
      <p:pic>
        <p:nvPicPr>
          <p:cNvPr id="21" name="Image 9" descr="preencoded.png">    </p:cNvPr>
          <p:cNvPicPr>
            <a:picLocks noChangeAspect="1"/>
          </p:cNvPicPr>
          <p:nvPr/>
        </p:nvPicPr>
        <p:blipFill>
          <a:blip r:embed="rId10"/>
          <a:stretch>
            <a:fillRect/>
          </a:stretch>
        </p:blipFill>
        <p:spPr>
          <a:xfrm>
            <a:off x="5500688" y="1837730"/>
            <a:ext cx="112514" cy="128588"/>
          </a:xfrm>
          <a:prstGeom prst="rect">
            <a:avLst/>
          </a:prstGeom>
        </p:spPr>
      </p:pic>
      <p:sp>
        <p:nvSpPr>
          <p:cNvPr id="22" name="Text 9"/>
          <p:cNvSpPr/>
          <p:nvPr/>
        </p:nvSpPr>
        <p:spPr>
          <a:xfrm>
            <a:off x="5720358" y="1802011"/>
            <a:ext cx="2021681" cy="201811"/>
          </a:xfrm>
          <a:prstGeom prst="rect">
            <a:avLst/>
          </a:prstGeom>
          <a:noFill/>
          <a:ln/>
        </p:spPr>
        <p:txBody>
          <a:bodyPr wrap="non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You're already surcharging</a:t>
            </a:r>
            <a:endParaRPr lang="en-US" sz="1159" dirty="0"/>
          </a:p>
        </p:txBody>
      </p:sp>
      <p:pic>
        <p:nvPicPr>
          <p:cNvPr id="23" name="Image 10" descr="preencoded.png">    </p:cNvPr>
          <p:cNvPicPr>
            <a:picLocks noChangeAspect="1"/>
          </p:cNvPicPr>
          <p:nvPr/>
        </p:nvPicPr>
        <p:blipFill>
          <a:blip r:embed="rId11"/>
          <a:stretch>
            <a:fillRect/>
          </a:stretch>
        </p:blipFill>
        <p:spPr>
          <a:xfrm>
            <a:off x="5500688" y="2168128"/>
            <a:ext cx="112514" cy="128588"/>
          </a:xfrm>
          <a:prstGeom prst="rect">
            <a:avLst/>
          </a:prstGeom>
        </p:spPr>
      </p:pic>
      <p:sp>
        <p:nvSpPr>
          <p:cNvPr id="24" name="Text 10"/>
          <p:cNvSpPr/>
          <p:nvPr/>
        </p:nvSpPr>
        <p:spPr>
          <a:xfrm>
            <a:off x="5720358" y="2132409"/>
            <a:ext cx="2289572" cy="201811"/>
          </a:xfrm>
          <a:prstGeom prst="rect">
            <a:avLst/>
          </a:prstGeom>
          <a:noFill/>
          <a:ln/>
        </p:spPr>
        <p:txBody>
          <a:bodyPr wrap="none" lIns="0" tIns="0" rIns="0" bIns="0" rtlCol="0" anchor="t">
            <a:spAutoFit/>
          </a:bodyPr>
          <a:lstStyle/>
          <a:p>
            <a:pPr algn="l" indent="0" marL="0">
              <a:lnSpc>
                <a:spcPts val="1500"/>
              </a:lnSpc>
              <a:buNone/>
            </a:pPr>
            <a:r>
              <a:rPr lang="en-US" sz="1159" dirty="0">
                <a:solidFill>
                  <a:srgbClr val="EEE5E9"/>
                </a:solidFill>
                <a:latin typeface="Space Grotesk" pitchFamily="34" charset="0"/>
                <a:ea typeface="Space Grotesk" pitchFamily="34" charset="-122"/>
                <a:cs typeface="Space Grotesk" pitchFamily="34" charset="-120"/>
              </a:rPr>
              <a:t>Pure D2C / consumer business</a:t>
            </a:r>
            <a:endParaRPr lang="en-US" sz="1159" dirty="0"/>
          </a:p>
        </p:txBody>
      </p:sp>
      <p:sp>
        <p:nvSpPr>
          <p:cNvPr id="25" name="Shape 11"/>
          <p:cNvSpPr/>
          <p:nvPr/>
        </p:nvSpPr>
        <p:spPr>
          <a:xfrm>
            <a:off x="6493669" y="3821906"/>
            <a:ext cx="2221706" cy="892969"/>
          </a:xfrm>
          <a:prstGeom prst="rect">
            <a:avLst/>
          </a:prstGeom>
          <a:solidFill>
            <a:srgbClr val="000000">
              <a:alpha val="0"/>
            </a:srgbClr>
          </a:solidFill>
          <a:ln/>
        </p:spPr>
      </p:sp>
      <p:sp>
        <p:nvSpPr>
          <p:cNvPr id="26" name="Shape 12"/>
          <p:cNvSpPr/>
          <p:nvPr/>
        </p:nvSpPr>
        <p:spPr>
          <a:xfrm>
            <a:off x="6493669" y="3821906"/>
            <a:ext cx="2221706" cy="7144"/>
          </a:xfrm>
          <a:prstGeom prst="rect">
            <a:avLst/>
          </a:prstGeom>
          <a:solidFill>
            <a:srgbClr val="FCFAFB"/>
          </a:solidFill>
          <a:ln/>
        </p:spPr>
      </p:sp>
      <p:pic>
        <p:nvPicPr>
          <p:cNvPr id="27" name="Image 11" descr="preencoded.png">    </p:cNvPr>
          <p:cNvPicPr>
            <a:picLocks noChangeAspect="1"/>
          </p:cNvPicPr>
          <p:nvPr/>
        </p:nvPicPr>
        <p:blipFill>
          <a:blip r:embed="rId12"/>
          <a:stretch>
            <a:fillRect/>
          </a:stretch>
        </p:blipFill>
        <p:spPr>
          <a:xfrm>
            <a:off x="6493669" y="3971925"/>
            <a:ext cx="742950" cy="742950"/>
          </a:xfrm>
          <a:prstGeom prst="rect">
            <a:avLst/>
          </a:prstGeom>
        </p:spPr>
      </p:pic>
      <p:sp>
        <p:nvSpPr>
          <p:cNvPr id="28" name="Text 13"/>
          <p:cNvSpPr/>
          <p:nvPr/>
        </p:nvSpPr>
        <p:spPr>
          <a:xfrm>
            <a:off x="7379494" y="4195167"/>
            <a:ext cx="1335881" cy="148233"/>
          </a:xfrm>
          <a:prstGeom prst="rect">
            <a:avLst/>
          </a:prstGeom>
          <a:noFill/>
          <a:ln/>
        </p:spPr>
        <p:txBody>
          <a:bodyPr wrap="none" lIns="0" tIns="0" rIns="0" bIns="0" rtlCol="0" anchor="t">
            <a:spAutoFit/>
          </a:bodyPr>
          <a:lstStyle/>
          <a:p>
            <a:pPr algn="l" indent="0" marL="0">
              <a:lnSpc>
                <a:spcPts val="900"/>
              </a:lnSpc>
              <a:buNone/>
            </a:pPr>
            <a:r>
              <a:rPr lang="en-US" sz="683" b="1" dirty="0">
                <a:solidFill>
                  <a:srgbClr val="37EEFB"/>
                </a:solidFill>
                <a:latin typeface="Space Mono" pitchFamily="34" charset="0"/>
                <a:ea typeface="Space Mono" pitchFamily="34" charset="-122"/>
                <a:cs typeface="Space Mono" pitchFamily="34" charset="-120"/>
              </a:rPr>
              <a:t>KEN TYBORSKI</a:t>
            </a:r>
            <a:endParaRPr lang="en-US" sz="683" dirty="0"/>
          </a:p>
        </p:txBody>
      </p:sp>
      <p:sp>
        <p:nvSpPr>
          <p:cNvPr id="29" name="Text 14"/>
          <p:cNvSpPr/>
          <p:nvPr/>
        </p:nvSpPr>
        <p:spPr>
          <a:xfrm>
            <a:off x="7379494" y="4343400"/>
            <a:ext cx="1335881" cy="148233"/>
          </a:xfrm>
          <a:prstGeom prst="rect">
            <a:avLst/>
          </a:prstGeom>
          <a:noFill/>
          <a:ln/>
        </p:spPr>
        <p:txBody>
          <a:bodyPr wrap="none" lIns="0" tIns="0" rIns="0" bIns="0" rtlCol="0" anchor="t">
            <a:spAutoFit/>
          </a:bodyPr>
          <a:lstStyle/>
          <a:p>
            <a:pPr algn="l" indent="0" marL="0">
              <a:lnSpc>
                <a:spcPts val="900"/>
              </a:lnSpc>
              <a:buNone/>
            </a:pPr>
            <a:r>
              <a:rPr lang="en-US" sz="727" dirty="0">
                <a:solidFill>
                  <a:srgbClr val="EEE5E9"/>
                </a:solidFill>
                <a:latin typeface="Space Mono" pitchFamily="34" charset="0"/>
                <a:ea typeface="Space Mono" pitchFamily="34" charset="-122"/>
                <a:cs typeface="Space Mono" pitchFamily="34" charset="-120"/>
              </a:rPr>
              <a:t>CEO, Code of the North</a:t>
            </a:r>
            <a:endParaRPr lang="en-US" sz="72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Shape 0"/>
          <p:cNvSpPr/>
          <p:nvPr/>
        </p:nvSpPr>
        <p:spPr>
          <a:xfrm>
            <a:off x="514350" y="1022449"/>
            <a:ext cx="8115300" cy="3098602"/>
          </a:xfrm>
          <a:prstGeom prst="rect">
            <a:avLst/>
          </a:prstGeom>
          <a:solidFill>
            <a:srgbClr val="000000">
              <a:alpha val="0"/>
            </a:srgbClr>
          </a:solidFill>
          <a:ln/>
        </p:spPr>
      </p:sp>
      <p:sp>
        <p:nvSpPr>
          <p:cNvPr id="5" name="Shape 1"/>
          <p:cNvSpPr/>
          <p:nvPr/>
        </p:nvSpPr>
        <p:spPr>
          <a:xfrm>
            <a:off x="8572500" y="1022449"/>
            <a:ext cx="57150" cy="3098602"/>
          </a:xfrm>
          <a:prstGeom prst="rect">
            <a:avLst/>
          </a:prstGeom>
          <a:solidFill>
            <a:srgbClr val="E9E730"/>
          </a:solidFill>
          <a:ln/>
        </p:spPr>
      </p:sp>
      <p:sp>
        <p:nvSpPr>
          <p:cNvPr id="6" name="Shape 2"/>
          <p:cNvSpPr/>
          <p:nvPr/>
        </p:nvSpPr>
        <p:spPr>
          <a:xfrm>
            <a:off x="514350" y="1022449"/>
            <a:ext cx="57150" cy="3098602"/>
          </a:xfrm>
          <a:prstGeom prst="rect">
            <a:avLst/>
          </a:prstGeom>
          <a:solidFill>
            <a:srgbClr val="E9E730"/>
          </a:solidFill>
          <a:ln/>
        </p:spPr>
      </p:sp>
      <p:sp>
        <p:nvSpPr>
          <p:cNvPr id="7" name="Shape 3"/>
          <p:cNvSpPr/>
          <p:nvPr/>
        </p:nvSpPr>
        <p:spPr>
          <a:xfrm>
            <a:off x="514350" y="1022449"/>
            <a:ext cx="285750" cy="57150"/>
          </a:xfrm>
          <a:prstGeom prst="rect">
            <a:avLst/>
          </a:prstGeom>
          <a:solidFill>
            <a:srgbClr val="E9E730"/>
          </a:solidFill>
          <a:ln/>
        </p:spPr>
      </p:sp>
      <p:sp>
        <p:nvSpPr>
          <p:cNvPr id="8" name="Text 4"/>
          <p:cNvSpPr/>
          <p:nvPr/>
        </p:nvSpPr>
        <p:spPr>
          <a:xfrm>
            <a:off x="1000125" y="1308199"/>
            <a:ext cx="7143750" cy="255389"/>
          </a:xfrm>
          <a:prstGeom prst="rect">
            <a:avLst/>
          </a:prstGeom>
          <a:noFill/>
          <a:ln/>
        </p:spPr>
        <p:txBody>
          <a:bodyPr wrap="none" lIns="0" tIns="0" rIns="0" bIns="0" rtlCol="0" anchor="t">
            <a:spAutoFit/>
          </a:bodyPr>
          <a:lstStyle/>
          <a:p>
            <a:pPr algn="ctr" indent="0" marL="0">
              <a:lnSpc>
                <a:spcPts val="1600"/>
              </a:lnSpc>
              <a:buNone/>
            </a:pPr>
            <a:r>
              <a:rPr lang="en-US" sz="1269" spc="2" kern="0" dirty="0">
                <a:solidFill>
                  <a:srgbClr val="37EEFB"/>
                </a:solidFill>
                <a:latin typeface="Space Mono" pitchFamily="34" charset="0"/>
                <a:ea typeface="Space Mono" pitchFamily="34" charset="-122"/>
                <a:cs typeface="Space Mono" pitchFamily="34" charset="-120"/>
              </a:rPr>
              <a:t>OUR SINGULAR OBJECTIVE</a:t>
            </a:r>
            <a:endParaRPr lang="en-US" sz="1269" dirty="0"/>
          </a:p>
        </p:txBody>
      </p:sp>
      <p:sp>
        <p:nvSpPr>
          <p:cNvPr id="9" name="Text 5"/>
          <p:cNvSpPr/>
          <p:nvPr/>
        </p:nvSpPr>
        <p:spPr>
          <a:xfrm>
            <a:off x="1000125" y="1777901"/>
            <a:ext cx="7143750" cy="2057400"/>
          </a:xfrm>
          <a:prstGeom prst="rect">
            <a:avLst/>
          </a:prstGeom>
          <a:noFill/>
          <a:ln/>
        </p:spPr>
        <p:txBody>
          <a:bodyPr wrap="square" lIns="0" tIns="0" rIns="0" bIns="0" rtlCol="0" anchor="t">
            <a:spAutoFit/>
          </a:bodyPr>
          <a:lstStyle/>
          <a:p>
            <a:pPr algn="ctr" indent="0" marL="0">
              <a:lnSpc>
                <a:spcPts val="4100"/>
              </a:lnSpc>
              <a:buNone/>
            </a:pPr>
            <a:r>
              <a:rPr lang="en-US" sz="3077" b="1" dirty="0">
                <a:solidFill>
                  <a:srgbClr val="FFFFFF"/>
                </a:solidFill>
                <a:latin typeface="Roboto Condensed" pitchFamily="34" charset="0"/>
                <a:ea typeface="Roboto Condensed" pitchFamily="34" charset="-122"/>
                <a:cs typeface="Roboto Condensed" pitchFamily="34" charset="-120"/>
              </a:rPr>
              <a:t>By the end of this webinar, you will know </a:t>
            </a:r>
            <a:r>
              <a:rPr lang="en-US" sz="3077" b="1" dirty="0">
                <a:solidFill>
                  <a:srgbClr val="FFFFFF"/>
                </a:solidFill>
                <a:latin typeface="Roboto Condensed" pitchFamily="34" charset="0"/>
                <a:ea typeface="Roboto Condensed" pitchFamily="34" charset="-122"/>
                <a:cs typeface="Roboto Condensed" pitchFamily="34" charset="-120"/>
              </a:rPr>
              <a:t>exactly how much your processor has </a:t>
            </a:r>
            <a:r>
              <a:rPr lang="en-US" sz="3077" b="1" dirty="0">
                <a:solidFill>
                  <a:srgbClr val="E9E730"/>
                </a:solidFill>
                <a:latin typeface="Roboto Condensed" pitchFamily="34" charset="0"/>
                <a:ea typeface="Roboto Condensed" pitchFamily="34" charset="-122"/>
                <a:cs typeface="Roboto Condensed" pitchFamily="34" charset="-120"/>
              </a:rPr>
              <a:t>taken from you</a:t>
            </a:r>
            <a:r>
              <a:rPr lang="en-US" sz="3077" b="1" dirty="0">
                <a:solidFill>
                  <a:srgbClr val="FFFFFF"/>
                </a:solidFill>
                <a:latin typeface="Roboto Condensed" pitchFamily="34" charset="0"/>
                <a:ea typeface="Roboto Condensed" pitchFamily="34" charset="-122"/>
                <a:cs typeface="Roboto Condensed" pitchFamily="34" charset="-120"/>
              </a:rPr>
              <a:t> — and exactly </a:t>
            </a:r>
            <a:r>
              <a:rPr lang="en-US" sz="3077" b="1" dirty="0">
                <a:solidFill>
                  <a:srgbClr val="E9E730"/>
                </a:solidFill>
                <a:latin typeface="Roboto Condensed" pitchFamily="34" charset="0"/>
                <a:ea typeface="Roboto Condensed" pitchFamily="34" charset="-122"/>
                <a:cs typeface="Roboto Condensed" pitchFamily="34" charset="-120"/>
              </a:rPr>
              <a:t>how to stop </a:t>
            </a:r>
            <a:r>
              <a:rPr lang="en-US" sz="3077" b="1" dirty="0">
                <a:solidFill>
                  <a:srgbClr val="E9E730"/>
                </a:solidFill>
                <a:latin typeface="Roboto Condensed" pitchFamily="34" charset="0"/>
                <a:ea typeface="Roboto Condensed" pitchFamily="34" charset="-122"/>
                <a:cs typeface="Roboto Condensed" pitchFamily="34" charset="-120"/>
              </a:rPr>
              <a:t>it</a:t>
            </a:r>
            <a:r>
              <a:rPr lang="en-US" sz="3077" b="1" dirty="0">
                <a:solidFill>
                  <a:srgbClr val="FFFFFF"/>
                </a:solidFill>
                <a:latin typeface="Roboto Condensed" pitchFamily="34" charset="0"/>
                <a:ea typeface="Roboto Condensed" pitchFamily="34" charset="-122"/>
                <a:cs typeface="Roboto Condensed" pitchFamily="34" charset="-120"/>
              </a:rPr>
              <a:t>.</a:t>
            </a:r>
            <a:endParaRPr lang="en-US" sz="3077" dirty="0"/>
          </a:p>
        </p:txBody>
      </p:sp>
      <p:sp>
        <p:nvSpPr>
          <p:cNvPr id="10" name="Shape 6"/>
          <p:cNvSpPr/>
          <p:nvPr/>
        </p:nvSpPr>
        <p:spPr>
          <a:xfrm>
            <a:off x="8343900" y="4063901"/>
            <a:ext cx="285750" cy="57150"/>
          </a:xfrm>
          <a:prstGeom prst="rect">
            <a:avLst/>
          </a:prstGeom>
          <a:solidFill>
            <a:srgbClr val="E9E730"/>
          </a:solid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571500" y="571500"/>
            <a:ext cx="8572500" cy="469702"/>
          </a:xfrm>
          <a:prstGeom prst="rect">
            <a:avLst/>
          </a:prstGeom>
          <a:noFill/>
          <a:ln/>
        </p:spPr>
        <p:txBody>
          <a:bodyPr wrap="none" lIns="0" tIns="0" rIns="0" bIns="0" rtlCol="0" anchor="t">
            <a:spAutoFit/>
          </a:bodyPr>
          <a:lstStyle/>
          <a:p>
            <a:pPr algn="l" indent="0" marL="0">
              <a:lnSpc>
                <a:spcPts val="3800"/>
              </a:lnSpc>
              <a:buNone/>
            </a:pPr>
            <a:r>
              <a:rPr lang="en-US" sz="2862" b="1" dirty="0">
                <a:solidFill>
                  <a:srgbClr val="FFFFFF"/>
                </a:solidFill>
                <a:latin typeface="Roboto Condensed" pitchFamily="34" charset="0"/>
                <a:ea typeface="Roboto Condensed" pitchFamily="34" charset="-122"/>
                <a:cs typeface="Roboto Condensed" pitchFamily="34" charset="-120"/>
              </a:rPr>
              <a:t>ROADMAP FOR TODAY</a:t>
            </a:r>
            <a:endParaRPr lang="en-US" sz="2862" dirty="0"/>
          </a:p>
        </p:txBody>
      </p:sp>
      <p:sp>
        <p:nvSpPr>
          <p:cNvPr id="5" name="Shape 1"/>
          <p:cNvSpPr/>
          <p:nvPr/>
        </p:nvSpPr>
        <p:spPr>
          <a:xfrm>
            <a:off x="571500" y="1755577"/>
            <a:ext cx="357188" cy="357188"/>
          </a:xfrm>
          <a:prstGeom prst="rect">
            <a:avLst/>
          </a:prstGeom>
          <a:solidFill>
            <a:srgbClr val="E9E730"/>
          </a:solidFill>
          <a:ln/>
        </p:spPr>
      </p:sp>
      <p:sp>
        <p:nvSpPr>
          <p:cNvPr id="6" name="Text 2"/>
          <p:cNvSpPr/>
          <p:nvPr/>
        </p:nvSpPr>
        <p:spPr>
          <a:xfrm>
            <a:off x="571500" y="1755577"/>
            <a:ext cx="357188" cy="357188"/>
          </a:xfrm>
          <a:prstGeom prst="rect">
            <a:avLst/>
          </a:prstGeom>
          <a:noFill/>
          <a:ln/>
        </p:spPr>
        <p:txBody>
          <a:bodyPr wrap="square" lIns="0" tIns="0" rIns="0" bIns="0" rtlCol="0" anchor="ctr">
            <a:spAutoFit/>
          </a:bodyPr>
          <a:lstStyle/>
          <a:p>
            <a:pPr algn="ctr" indent="0" marL="0">
              <a:lnSpc>
                <a:spcPts val="1600"/>
              </a:lnSpc>
              <a:buNone/>
            </a:pPr>
            <a:r>
              <a:rPr lang="en-US" sz="1193" b="1" dirty="0">
                <a:solidFill>
                  <a:srgbClr val="181E24"/>
                </a:solidFill>
                <a:latin typeface="Space Mono" pitchFamily="34" charset="0"/>
                <a:ea typeface="Space Mono" pitchFamily="34" charset="-122"/>
                <a:cs typeface="Space Mono" pitchFamily="34" charset="-120"/>
              </a:rPr>
              <a:t>01</a:t>
            </a:r>
            <a:endParaRPr lang="en-US" sz="1193" dirty="0"/>
          </a:p>
        </p:txBody>
      </p:sp>
      <p:sp>
        <p:nvSpPr>
          <p:cNvPr id="7" name="Text 3"/>
          <p:cNvSpPr/>
          <p:nvPr/>
        </p:nvSpPr>
        <p:spPr>
          <a:xfrm>
            <a:off x="571500" y="2327077"/>
            <a:ext cx="2286000" cy="267891"/>
          </a:xfrm>
          <a:prstGeom prst="rect">
            <a:avLst/>
          </a:prstGeom>
          <a:noFill/>
          <a:ln/>
        </p:spPr>
        <p:txBody>
          <a:bodyPr wrap="none" lIns="0" tIns="0" rIns="0" bIns="0" rtlCol="0" anchor="t">
            <a:spAutoFit/>
          </a:bodyPr>
          <a:lstStyle/>
          <a:p>
            <a:pPr algn="l" indent="0" marL="0">
              <a:lnSpc>
                <a:spcPts val="2200"/>
              </a:lnSpc>
              <a:buNone/>
            </a:pPr>
            <a:r>
              <a:rPr lang="en-US" sz="1602" b="1" dirty="0">
                <a:solidFill>
                  <a:srgbClr val="37EEFB"/>
                </a:solidFill>
                <a:latin typeface="Roboto Condensed" pitchFamily="34" charset="0"/>
                <a:ea typeface="Roboto Condensed" pitchFamily="34" charset="-122"/>
                <a:cs typeface="Roboto Condensed" pitchFamily="34" charset="-120"/>
              </a:rPr>
              <a:t>THE PROBLEM</a:t>
            </a:r>
            <a:endParaRPr lang="en-US" sz="1602" dirty="0"/>
          </a:p>
        </p:txBody>
      </p:sp>
      <p:sp>
        <p:nvSpPr>
          <p:cNvPr id="8" name="Text 4"/>
          <p:cNvSpPr/>
          <p:nvPr/>
        </p:nvSpPr>
        <p:spPr>
          <a:xfrm>
            <a:off x="571500" y="2702123"/>
            <a:ext cx="2286000"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What's been silently draining your margin and why it hasn't been stopped yet.</a:t>
            </a:r>
            <a:endParaRPr lang="en-US" sz="1050" dirty="0"/>
          </a:p>
        </p:txBody>
      </p:sp>
      <p:sp>
        <p:nvSpPr>
          <p:cNvPr id="9" name="Shape 5"/>
          <p:cNvSpPr/>
          <p:nvPr/>
        </p:nvSpPr>
        <p:spPr>
          <a:xfrm>
            <a:off x="3429000" y="1755577"/>
            <a:ext cx="357188" cy="357188"/>
          </a:xfrm>
          <a:prstGeom prst="rect">
            <a:avLst/>
          </a:prstGeom>
          <a:solidFill>
            <a:srgbClr val="E9E730"/>
          </a:solidFill>
          <a:ln/>
        </p:spPr>
      </p:sp>
      <p:sp>
        <p:nvSpPr>
          <p:cNvPr id="10" name="Text 6"/>
          <p:cNvSpPr/>
          <p:nvPr/>
        </p:nvSpPr>
        <p:spPr>
          <a:xfrm>
            <a:off x="3429000" y="1755577"/>
            <a:ext cx="357188" cy="357188"/>
          </a:xfrm>
          <a:prstGeom prst="rect">
            <a:avLst/>
          </a:prstGeom>
          <a:noFill/>
          <a:ln/>
        </p:spPr>
        <p:txBody>
          <a:bodyPr wrap="square" lIns="0" tIns="0" rIns="0" bIns="0" rtlCol="0" anchor="ctr">
            <a:spAutoFit/>
          </a:bodyPr>
          <a:lstStyle/>
          <a:p>
            <a:pPr algn="ctr" indent="0" marL="0">
              <a:lnSpc>
                <a:spcPts val="1600"/>
              </a:lnSpc>
              <a:buNone/>
            </a:pPr>
            <a:r>
              <a:rPr lang="en-US" sz="1193" b="1" dirty="0">
                <a:solidFill>
                  <a:srgbClr val="181E24"/>
                </a:solidFill>
                <a:latin typeface="Space Mono" pitchFamily="34" charset="0"/>
                <a:ea typeface="Space Mono" pitchFamily="34" charset="-122"/>
                <a:cs typeface="Space Mono" pitchFamily="34" charset="-120"/>
              </a:rPr>
              <a:t>02</a:t>
            </a:r>
            <a:endParaRPr lang="en-US" sz="1193" dirty="0"/>
          </a:p>
        </p:txBody>
      </p:sp>
      <p:sp>
        <p:nvSpPr>
          <p:cNvPr id="11" name="Text 7"/>
          <p:cNvSpPr/>
          <p:nvPr/>
        </p:nvSpPr>
        <p:spPr>
          <a:xfrm>
            <a:off x="3429000" y="2327077"/>
            <a:ext cx="2286000" cy="267891"/>
          </a:xfrm>
          <a:prstGeom prst="rect">
            <a:avLst/>
          </a:prstGeom>
          <a:noFill/>
          <a:ln/>
        </p:spPr>
        <p:txBody>
          <a:bodyPr wrap="none" lIns="0" tIns="0" rIns="0" bIns="0" rtlCol="0" anchor="t">
            <a:spAutoFit/>
          </a:bodyPr>
          <a:lstStyle/>
          <a:p>
            <a:pPr algn="l" indent="0" marL="0">
              <a:lnSpc>
                <a:spcPts val="2200"/>
              </a:lnSpc>
              <a:buNone/>
            </a:pPr>
            <a:r>
              <a:rPr lang="en-US" sz="1602" b="1" dirty="0">
                <a:solidFill>
                  <a:srgbClr val="37EEFB"/>
                </a:solidFill>
                <a:latin typeface="Roboto Condensed" pitchFamily="34" charset="0"/>
                <a:ea typeface="Roboto Condensed" pitchFamily="34" charset="-122"/>
                <a:cs typeface="Roboto Condensed" pitchFamily="34" charset="-120"/>
              </a:rPr>
              <a:t>THE FIX</a:t>
            </a:r>
            <a:endParaRPr lang="en-US" sz="1602" dirty="0"/>
          </a:p>
        </p:txBody>
      </p:sp>
      <p:sp>
        <p:nvSpPr>
          <p:cNvPr id="12" name="Text 8"/>
          <p:cNvSpPr/>
          <p:nvPr/>
        </p:nvSpPr>
        <p:spPr>
          <a:xfrm>
            <a:off x="3429000" y="2702123"/>
            <a:ext cx="2286000"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How compliant surcharging works seamlessly inside your NetSuite environment.</a:t>
            </a:r>
            <a:endParaRPr lang="en-US" sz="1050" dirty="0"/>
          </a:p>
        </p:txBody>
      </p:sp>
      <p:sp>
        <p:nvSpPr>
          <p:cNvPr id="13" name="Shape 9"/>
          <p:cNvSpPr/>
          <p:nvPr/>
        </p:nvSpPr>
        <p:spPr>
          <a:xfrm>
            <a:off x="6286500" y="1755577"/>
            <a:ext cx="357188" cy="357188"/>
          </a:xfrm>
          <a:prstGeom prst="rect">
            <a:avLst/>
          </a:prstGeom>
          <a:solidFill>
            <a:srgbClr val="E9E730"/>
          </a:solidFill>
          <a:ln/>
        </p:spPr>
      </p:sp>
      <p:sp>
        <p:nvSpPr>
          <p:cNvPr id="14" name="Text 10"/>
          <p:cNvSpPr/>
          <p:nvPr/>
        </p:nvSpPr>
        <p:spPr>
          <a:xfrm>
            <a:off x="6286500" y="1755577"/>
            <a:ext cx="357188" cy="357188"/>
          </a:xfrm>
          <a:prstGeom prst="rect">
            <a:avLst/>
          </a:prstGeom>
          <a:noFill/>
          <a:ln/>
        </p:spPr>
        <p:txBody>
          <a:bodyPr wrap="square" lIns="0" tIns="0" rIns="0" bIns="0" rtlCol="0" anchor="ctr">
            <a:spAutoFit/>
          </a:bodyPr>
          <a:lstStyle/>
          <a:p>
            <a:pPr algn="ctr" indent="0" marL="0">
              <a:lnSpc>
                <a:spcPts val="1600"/>
              </a:lnSpc>
              <a:buNone/>
            </a:pPr>
            <a:r>
              <a:rPr lang="en-US" sz="1193" b="1" dirty="0">
                <a:solidFill>
                  <a:srgbClr val="181E24"/>
                </a:solidFill>
                <a:latin typeface="Space Mono" pitchFamily="34" charset="0"/>
                <a:ea typeface="Space Mono" pitchFamily="34" charset="-122"/>
                <a:cs typeface="Space Mono" pitchFamily="34" charset="-120"/>
              </a:rPr>
              <a:t>03</a:t>
            </a:r>
            <a:endParaRPr lang="en-US" sz="1193" dirty="0"/>
          </a:p>
        </p:txBody>
      </p:sp>
      <p:sp>
        <p:nvSpPr>
          <p:cNvPr id="15" name="Text 11"/>
          <p:cNvSpPr/>
          <p:nvPr/>
        </p:nvSpPr>
        <p:spPr>
          <a:xfrm>
            <a:off x="6286500" y="2327077"/>
            <a:ext cx="2286000" cy="267891"/>
          </a:xfrm>
          <a:prstGeom prst="rect">
            <a:avLst/>
          </a:prstGeom>
          <a:noFill/>
          <a:ln/>
        </p:spPr>
        <p:txBody>
          <a:bodyPr wrap="none" lIns="0" tIns="0" rIns="0" bIns="0" rtlCol="0" anchor="t">
            <a:spAutoFit/>
          </a:bodyPr>
          <a:lstStyle/>
          <a:p>
            <a:pPr algn="l" indent="0" marL="0">
              <a:lnSpc>
                <a:spcPts val="2200"/>
              </a:lnSpc>
              <a:buNone/>
            </a:pPr>
            <a:r>
              <a:rPr lang="en-US" sz="1602" b="1" dirty="0">
                <a:solidFill>
                  <a:srgbClr val="37EEFB"/>
                </a:solidFill>
                <a:latin typeface="Roboto Condensed" pitchFamily="34" charset="0"/>
                <a:ea typeface="Roboto Condensed" pitchFamily="34" charset="-122"/>
                <a:cs typeface="Roboto Condensed" pitchFamily="34" charset="-120"/>
              </a:rPr>
              <a:t>THE PATH</a:t>
            </a:r>
            <a:endParaRPr lang="en-US" sz="1602" dirty="0"/>
          </a:p>
        </p:txBody>
      </p:sp>
      <p:sp>
        <p:nvSpPr>
          <p:cNvPr id="16" name="Text 12"/>
          <p:cNvSpPr/>
          <p:nvPr/>
        </p:nvSpPr>
        <p:spPr>
          <a:xfrm>
            <a:off x="6286500" y="2702123"/>
            <a:ext cx="2286000"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What implementation looks like, what it costs, and how to start recovering revenue.</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8715375" cy="401836"/>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FFFFFF"/>
                </a:solidFill>
                <a:latin typeface="Roboto Condensed" pitchFamily="34" charset="0"/>
                <a:ea typeface="Roboto Condensed" pitchFamily="34" charset="-122"/>
                <a:cs typeface="Roboto Condensed" pitchFamily="34" charset="-120"/>
              </a:rPr>
              <a:t>WHY CODE OF THE NORTH?</a:t>
            </a:r>
            <a:endParaRPr lang="en-US" sz="2436" dirty="0"/>
          </a:p>
        </p:txBody>
      </p:sp>
      <p:sp>
        <p:nvSpPr>
          <p:cNvPr id="5" name="Shape 1"/>
          <p:cNvSpPr/>
          <p:nvPr/>
        </p:nvSpPr>
        <p:spPr>
          <a:xfrm>
            <a:off x="808680" y="2068116"/>
            <a:ext cx="2811763" cy="285750"/>
          </a:xfrm>
          <a:prstGeom prst="rect">
            <a:avLst/>
          </a:prstGeom>
          <a:solidFill>
            <a:srgbClr val="181E24"/>
          </a:solidFill>
          <a:ln/>
        </p:spPr>
      </p:sp>
      <p:sp>
        <p:nvSpPr>
          <p:cNvPr id="6" name="Text 2"/>
          <p:cNvSpPr/>
          <p:nvPr/>
        </p:nvSpPr>
        <p:spPr>
          <a:xfrm>
            <a:off x="671513" y="2311003"/>
            <a:ext cx="3086100" cy="510778"/>
          </a:xfrm>
          <a:prstGeom prst="rect">
            <a:avLst/>
          </a:prstGeom>
          <a:noFill/>
          <a:ln/>
        </p:spPr>
        <p:txBody>
          <a:bodyPr wrap="square" lIns="0" tIns="0" rIns="0" bIns="0" rtlCol="0" anchor="t">
            <a:spAutoFit/>
          </a:bodyPr>
          <a:lstStyle/>
          <a:p>
            <a:pPr algn="ctr" indent="0" marL="0">
              <a:lnSpc>
                <a:spcPts val="1600"/>
              </a:lnSpc>
              <a:buNone/>
            </a:pPr>
            <a:r>
              <a:rPr lang="en-US" sz="1193" b="1" spc="1" kern="0" dirty="0">
                <a:solidFill>
                  <a:srgbClr val="E9E730"/>
                </a:solidFill>
                <a:latin typeface="Space Mono" pitchFamily="34" charset="0"/>
                <a:ea typeface="Space Mono" pitchFamily="34" charset="-122"/>
                <a:cs typeface="Space Mono" pitchFamily="34" charset="-120"/>
              </a:rPr>
              <a:t>{ NETSUITE ALLIANCE PARTNER }</a:t>
            </a:r>
            <a:endParaRPr lang="en-US" sz="1193" dirty="0"/>
          </a:p>
        </p:txBody>
      </p:sp>
      <p:sp>
        <p:nvSpPr>
          <p:cNvPr id="7" name="Text 3"/>
          <p:cNvSpPr/>
          <p:nvPr/>
        </p:nvSpPr>
        <p:spPr>
          <a:xfrm>
            <a:off x="671513" y="2964656"/>
            <a:ext cx="3086100" cy="301823"/>
          </a:xfrm>
          <a:prstGeom prst="rect">
            <a:avLst/>
          </a:prstGeom>
          <a:noFill/>
          <a:ln/>
        </p:spPr>
        <p:txBody>
          <a:bodyPr wrap="none" lIns="0" tIns="0" rIns="0" bIns="0" rtlCol="0" anchor="t">
            <a:spAutoFit/>
          </a:bodyPr>
          <a:lstStyle/>
          <a:p>
            <a:pPr algn="ctr" indent="0" marL="0">
              <a:lnSpc>
                <a:spcPts val="2400"/>
              </a:lnSpc>
              <a:buNone/>
            </a:pPr>
            <a:r>
              <a:rPr lang="en-US" sz="1924" dirty="0">
                <a:solidFill>
                  <a:srgbClr val="FFFFFF"/>
                </a:solidFill>
                <a:latin typeface="Roboto Condensed" pitchFamily="34" charset="0"/>
                <a:ea typeface="Roboto Condensed" pitchFamily="34" charset="-122"/>
                <a:cs typeface="Roboto Condensed" pitchFamily="34" charset="-120"/>
              </a:rPr>
              <a:t>CODE OF THE NORTH</a:t>
            </a:r>
            <a:endParaRPr lang="en-US" sz="1924" dirty="0"/>
          </a:p>
        </p:txBody>
      </p:sp>
      <p:sp>
        <p:nvSpPr>
          <p:cNvPr id="8" name="Shape 4"/>
          <p:cNvSpPr/>
          <p:nvPr/>
        </p:nvSpPr>
        <p:spPr>
          <a:xfrm>
            <a:off x="808680" y="3223617"/>
            <a:ext cx="2811763" cy="285750"/>
          </a:xfrm>
          <a:prstGeom prst="rect">
            <a:avLst/>
          </a:prstGeom>
          <a:solidFill>
            <a:srgbClr val="181E24"/>
          </a:solidFill>
          <a:ln/>
        </p:spPr>
      </p:sp>
      <p:pic>
        <p:nvPicPr>
          <p:cNvPr id="9" name="Image 1" descr="preencoded.png">    </p:cNvPr>
          <p:cNvPicPr>
            <a:picLocks noChangeAspect="1"/>
          </p:cNvPicPr>
          <p:nvPr/>
        </p:nvPicPr>
        <p:blipFill>
          <a:blip r:embed="rId2"/>
          <a:stretch>
            <a:fillRect/>
          </a:stretch>
        </p:blipFill>
        <p:spPr>
          <a:xfrm>
            <a:off x="4429125" y="1284089"/>
            <a:ext cx="228600" cy="228600"/>
          </a:xfrm>
          <a:prstGeom prst="rect">
            <a:avLst/>
          </a:prstGeom>
        </p:spPr>
      </p:pic>
      <p:sp>
        <p:nvSpPr>
          <p:cNvPr id="10" name="Text 5"/>
          <p:cNvSpPr/>
          <p:nvPr/>
        </p:nvSpPr>
        <p:spPr>
          <a:xfrm>
            <a:off x="4836319" y="1259086"/>
            <a:ext cx="3879056" cy="233958"/>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50+ IMPLEMENTATIONS</a:t>
            </a:r>
            <a:endParaRPr lang="en-US" sz="1397" dirty="0"/>
          </a:p>
        </p:txBody>
      </p:sp>
      <p:sp>
        <p:nvSpPr>
          <p:cNvPr id="11" name="Text 6"/>
          <p:cNvSpPr/>
          <p:nvPr/>
        </p:nvSpPr>
        <p:spPr>
          <a:xfrm>
            <a:off x="4836319" y="1564481"/>
            <a:ext cx="3879056" cy="428625"/>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Proven track record of delivering complex NetSuite environments for high-growth B2B firms.</a:t>
            </a:r>
            <a:endParaRPr lang="en-US" sz="1050" dirty="0"/>
          </a:p>
        </p:txBody>
      </p:sp>
      <p:pic>
        <p:nvPicPr>
          <p:cNvPr id="12" name="Image 2" descr="preencoded.png">    </p:cNvPr>
          <p:cNvPicPr>
            <a:picLocks noChangeAspect="1"/>
          </p:cNvPicPr>
          <p:nvPr/>
        </p:nvPicPr>
        <p:blipFill>
          <a:blip r:embed="rId3"/>
          <a:stretch>
            <a:fillRect/>
          </a:stretch>
        </p:blipFill>
        <p:spPr>
          <a:xfrm>
            <a:off x="4429125" y="2303859"/>
            <a:ext cx="228600" cy="228600"/>
          </a:xfrm>
          <a:prstGeom prst="rect">
            <a:avLst/>
          </a:prstGeom>
        </p:spPr>
      </p:pic>
      <p:sp>
        <p:nvSpPr>
          <p:cNvPr id="13" name="Text 7"/>
          <p:cNvSpPr/>
          <p:nvPr/>
        </p:nvSpPr>
        <p:spPr>
          <a:xfrm>
            <a:off x="4836319" y="2278856"/>
            <a:ext cx="3879056" cy="233958"/>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FINANCE SPECIALIZATION</a:t>
            </a:r>
            <a:endParaRPr lang="en-US" sz="1397" dirty="0"/>
          </a:p>
        </p:txBody>
      </p:sp>
      <p:sp>
        <p:nvSpPr>
          <p:cNvPr id="14" name="Text 8"/>
          <p:cNvSpPr/>
          <p:nvPr/>
        </p:nvSpPr>
        <p:spPr>
          <a:xfrm>
            <a:off x="4836319" y="2584252"/>
            <a:ext cx="3879056" cy="428625"/>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Deep expertise in NetSuite finance modules, custom integrations, and payment infrastructure.</a:t>
            </a:r>
            <a:endParaRPr lang="en-US" sz="1050" dirty="0"/>
          </a:p>
        </p:txBody>
      </p:sp>
      <p:sp>
        <p:nvSpPr>
          <p:cNvPr id="15" name="Text 9"/>
          <p:cNvSpPr/>
          <p:nvPr/>
        </p:nvSpPr>
        <p:spPr>
          <a:xfrm>
            <a:off x="4800740" y="3298627"/>
            <a:ext cx="3914635" cy="233958"/>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REAL-WORLD SURCHARGING</a:t>
            </a:r>
            <a:endParaRPr lang="en-US" sz="1397" dirty="0"/>
          </a:p>
        </p:txBody>
      </p:sp>
      <p:sp>
        <p:nvSpPr>
          <p:cNvPr id="16" name="Text 10"/>
          <p:cNvSpPr/>
          <p:nvPr/>
        </p:nvSpPr>
        <p:spPr>
          <a:xfrm>
            <a:off x="4800740" y="3604022"/>
            <a:ext cx="3914635" cy="428625"/>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Live deployments processing significant volume. We build for compliance and scale.</a:t>
            </a: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4773811" cy="401836"/>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FFFFFF"/>
                </a:solidFill>
                <a:latin typeface="Roboto Condensed" pitchFamily="34" charset="0"/>
                <a:ea typeface="Roboto Condensed" pitchFamily="34" charset="-122"/>
                <a:cs typeface="Roboto Condensed" pitchFamily="34" charset="-120"/>
              </a:rPr>
              <a:t>THREE BROKEN INDUSTRY MYTHS</a:t>
            </a:r>
            <a:endParaRPr lang="en-US" sz="2436" dirty="0"/>
          </a:p>
        </p:txBody>
      </p:sp>
      <p:pic>
        <p:nvPicPr>
          <p:cNvPr id="5" name="Image 1" descr="preencoded.png">    </p:cNvPr>
          <p:cNvPicPr>
            <a:picLocks noChangeAspect="1"/>
          </p:cNvPicPr>
          <p:nvPr/>
        </p:nvPicPr>
        <p:blipFill>
          <a:blip r:embed="rId2"/>
          <a:stretch>
            <a:fillRect/>
          </a:stretch>
        </p:blipFill>
        <p:spPr>
          <a:xfrm>
            <a:off x="7094413" y="428625"/>
            <a:ext cx="1620962" cy="285750"/>
          </a:xfrm>
          <a:prstGeom prst="rect">
            <a:avLst/>
          </a:prstGeom>
        </p:spPr>
      </p:pic>
      <p:pic>
        <p:nvPicPr>
          <p:cNvPr id="6" name="Image 2" descr="preencoded.png">    </p:cNvPr>
          <p:cNvPicPr>
            <a:picLocks noChangeAspect="1"/>
          </p:cNvPicPr>
          <p:nvPr/>
        </p:nvPicPr>
        <p:blipFill>
          <a:blip r:embed="rId3"/>
          <a:stretch>
            <a:fillRect/>
          </a:stretch>
        </p:blipFill>
        <p:spPr>
          <a:xfrm>
            <a:off x="428625" y="1218902"/>
            <a:ext cx="128588" cy="128588"/>
          </a:xfrm>
          <a:prstGeom prst="rect">
            <a:avLst/>
          </a:prstGeom>
        </p:spPr>
      </p:pic>
      <p:sp>
        <p:nvSpPr>
          <p:cNvPr id="7" name="Text 1"/>
          <p:cNvSpPr/>
          <p:nvPr/>
        </p:nvSpPr>
        <p:spPr>
          <a:xfrm>
            <a:off x="628650" y="1187648"/>
            <a:ext cx="550069" cy="191095"/>
          </a:xfrm>
          <a:prstGeom prst="rect">
            <a:avLst/>
          </a:prstGeom>
          <a:noFill/>
          <a:ln/>
        </p:spPr>
        <p:txBody>
          <a:bodyPr wrap="none" lIns="0" tIns="0" rIns="0" bIns="0" rtlCol="0" anchor="t">
            <a:spAutoFit/>
          </a:bodyPr>
          <a:lstStyle/>
          <a:p>
            <a:pPr algn="l" indent="0" marL="0">
              <a:lnSpc>
                <a:spcPts val="1200"/>
              </a:lnSpc>
              <a:buNone/>
            </a:pPr>
            <a:r>
              <a:rPr lang="en-US" sz="942" dirty="0">
                <a:solidFill>
                  <a:srgbClr val="E9E730"/>
                </a:solidFill>
                <a:latin typeface="Space Mono" pitchFamily="34" charset="0"/>
                <a:ea typeface="Space Mono" pitchFamily="34" charset="-122"/>
                <a:cs typeface="Space Mono" pitchFamily="34" charset="-120"/>
              </a:rPr>
              <a:t>MYTH #1</a:t>
            </a:r>
            <a:endParaRPr lang="en-US" sz="942" dirty="0"/>
          </a:p>
        </p:txBody>
      </p:sp>
      <p:sp>
        <p:nvSpPr>
          <p:cNvPr id="8" name="Text 2"/>
          <p:cNvSpPr/>
          <p:nvPr/>
        </p:nvSpPr>
        <p:spPr>
          <a:xfrm>
            <a:off x="428625" y="1485900"/>
            <a:ext cx="2571750" cy="428625"/>
          </a:xfrm>
          <a:prstGeom prst="rect">
            <a:avLst/>
          </a:prstGeom>
          <a:noFill/>
          <a:ln/>
        </p:spPr>
        <p:txBody>
          <a:bodyPr wrap="square" lIns="0" tIns="0" rIns="0" bIns="0" rtlCol="0" anchor="t">
            <a:spAutoFit/>
          </a:bodyPr>
          <a:lstStyle/>
          <a:p>
            <a:pPr algn="l" indent="0" marL="0">
              <a:lnSpc>
                <a:spcPts val="1600"/>
              </a:lnSpc>
              <a:buNone/>
            </a:pPr>
            <a:r>
              <a:rPr lang="en-US" sz="1193" b="1" dirty="0">
                <a:solidFill>
                  <a:srgbClr val="FFFFFF"/>
                </a:solidFill>
                <a:latin typeface="Space Grotesk" pitchFamily="34" charset="0"/>
                <a:ea typeface="Space Grotesk" pitchFamily="34" charset="-122"/>
                <a:cs typeface="Space Grotesk" pitchFamily="34" charset="-120"/>
              </a:rPr>
              <a:t>Processing fees are a fixed cost of business.</a:t>
            </a:r>
            <a:endParaRPr lang="en-US" sz="1193" dirty="0"/>
          </a:p>
        </p:txBody>
      </p:sp>
      <p:sp>
        <p:nvSpPr>
          <p:cNvPr id="9" name="Text 3"/>
          <p:cNvSpPr/>
          <p:nvPr/>
        </p:nvSpPr>
        <p:spPr>
          <a:xfrm>
            <a:off x="428625" y="2286000"/>
            <a:ext cx="2571750" cy="169664"/>
          </a:xfrm>
          <a:prstGeom prst="rect">
            <a:avLst/>
          </a:prstGeom>
          <a:noFill/>
          <a:ln/>
        </p:spPr>
        <p:txBody>
          <a:bodyPr wrap="none" lIns="0" tIns="0" rIns="0" bIns="0" rtlCol="0" anchor="t">
            <a:spAutoFit/>
          </a:bodyPr>
          <a:lstStyle/>
          <a:p>
            <a:pPr algn="l" indent="0" marL="0">
              <a:lnSpc>
                <a:spcPts val="1100"/>
              </a:lnSpc>
              <a:buNone/>
            </a:pPr>
            <a:r>
              <a:rPr lang="en-US" sz="834" dirty="0">
                <a:solidFill>
                  <a:srgbClr val="37EEFB"/>
                </a:solidFill>
                <a:latin typeface="Space Mono" pitchFamily="34" charset="0"/>
                <a:ea typeface="Space Mono" pitchFamily="34" charset="-122"/>
                <a:cs typeface="Space Mono" pitchFamily="34" charset="-120"/>
              </a:rPr>
              <a:t>THE REALITY</a:t>
            </a:r>
            <a:endParaRPr lang="en-US" sz="834" dirty="0"/>
          </a:p>
        </p:txBody>
      </p:sp>
      <p:sp>
        <p:nvSpPr>
          <p:cNvPr id="10" name="Text 4"/>
          <p:cNvSpPr/>
          <p:nvPr/>
        </p:nvSpPr>
        <p:spPr>
          <a:xfrm>
            <a:off x="428625" y="2527102"/>
            <a:ext cx="2571750" cy="578644"/>
          </a:xfrm>
          <a:prstGeom prst="rect">
            <a:avLst/>
          </a:prstGeom>
          <a:noFill/>
          <a:ln/>
        </p:spPr>
        <p:txBody>
          <a:bodyPr wrap="square" lIns="0" tIns="0" rIns="0" bIns="0" rtlCol="0" anchor="t">
            <a:spAutoFit/>
          </a:bodyPr>
          <a:lstStyle/>
          <a:p>
            <a:pPr algn="l" indent="0" marL="0">
              <a:lnSpc>
                <a:spcPts val="1500"/>
              </a:lnSpc>
              <a:buNone/>
            </a:pPr>
            <a:r>
              <a:rPr lang="en-US" sz="942" dirty="0">
                <a:solidFill>
                  <a:srgbClr val="EEE5E9"/>
                </a:solidFill>
                <a:latin typeface="Space Grotesk" pitchFamily="34" charset="0"/>
                <a:ea typeface="Space Grotesk" pitchFamily="34" charset="-122"/>
                <a:cs typeface="Space Grotesk" pitchFamily="34" charset="-120"/>
              </a:rPr>
              <a:t>No cost is fixed if the law allows you to shift it. Surcharging turns a 3% margin drain into a 0% expense.</a:t>
            </a:r>
            <a:endParaRPr lang="en-US" sz="942" dirty="0"/>
          </a:p>
        </p:txBody>
      </p:sp>
      <p:pic>
        <p:nvPicPr>
          <p:cNvPr id="11" name="Image 3" descr="preencoded.png">    </p:cNvPr>
          <p:cNvPicPr>
            <a:picLocks noChangeAspect="1"/>
          </p:cNvPicPr>
          <p:nvPr/>
        </p:nvPicPr>
        <p:blipFill>
          <a:blip r:embed="rId4"/>
          <a:stretch>
            <a:fillRect/>
          </a:stretch>
        </p:blipFill>
        <p:spPr>
          <a:xfrm>
            <a:off x="3286125" y="1218902"/>
            <a:ext cx="128588" cy="128588"/>
          </a:xfrm>
          <a:prstGeom prst="rect">
            <a:avLst/>
          </a:prstGeom>
        </p:spPr>
      </p:pic>
      <p:sp>
        <p:nvSpPr>
          <p:cNvPr id="12" name="Text 5"/>
          <p:cNvSpPr/>
          <p:nvPr/>
        </p:nvSpPr>
        <p:spPr>
          <a:xfrm>
            <a:off x="3486150" y="1187648"/>
            <a:ext cx="550069" cy="191095"/>
          </a:xfrm>
          <a:prstGeom prst="rect">
            <a:avLst/>
          </a:prstGeom>
          <a:noFill/>
          <a:ln/>
        </p:spPr>
        <p:txBody>
          <a:bodyPr wrap="none" lIns="0" tIns="0" rIns="0" bIns="0" rtlCol="0" anchor="t">
            <a:spAutoFit/>
          </a:bodyPr>
          <a:lstStyle/>
          <a:p>
            <a:pPr algn="l" indent="0" marL="0">
              <a:lnSpc>
                <a:spcPts val="1200"/>
              </a:lnSpc>
              <a:buNone/>
            </a:pPr>
            <a:r>
              <a:rPr lang="en-US" sz="942" dirty="0">
                <a:solidFill>
                  <a:srgbClr val="E9E730"/>
                </a:solidFill>
                <a:latin typeface="Space Mono" pitchFamily="34" charset="0"/>
                <a:ea typeface="Space Mono" pitchFamily="34" charset="-122"/>
                <a:cs typeface="Space Mono" pitchFamily="34" charset="-120"/>
              </a:rPr>
              <a:t>MYTH #2</a:t>
            </a:r>
            <a:endParaRPr lang="en-US" sz="942" dirty="0"/>
          </a:p>
        </p:txBody>
      </p:sp>
      <p:sp>
        <p:nvSpPr>
          <p:cNvPr id="13" name="Text 6"/>
          <p:cNvSpPr/>
          <p:nvPr/>
        </p:nvSpPr>
        <p:spPr>
          <a:xfrm>
            <a:off x="3286125" y="1485900"/>
            <a:ext cx="2571750" cy="428625"/>
          </a:xfrm>
          <a:prstGeom prst="rect">
            <a:avLst/>
          </a:prstGeom>
          <a:noFill/>
          <a:ln/>
        </p:spPr>
        <p:txBody>
          <a:bodyPr wrap="square" lIns="0" tIns="0" rIns="0" bIns="0" rtlCol="0" anchor="t">
            <a:spAutoFit/>
          </a:bodyPr>
          <a:lstStyle/>
          <a:p>
            <a:pPr algn="l" indent="0" marL="0">
              <a:lnSpc>
                <a:spcPts val="1600"/>
              </a:lnSpc>
              <a:buNone/>
            </a:pPr>
            <a:r>
              <a:rPr lang="en-US" sz="1193" b="1" dirty="0">
                <a:solidFill>
                  <a:srgbClr val="FFFFFF"/>
                </a:solidFill>
                <a:latin typeface="Space Grotesk" pitchFamily="34" charset="0"/>
                <a:ea typeface="Space Grotesk" pitchFamily="34" charset="-122"/>
                <a:cs typeface="Space Grotesk" pitchFamily="34" charset="-120"/>
              </a:rPr>
              <a:t>Surcharging is a complex IT project.</a:t>
            </a:r>
            <a:endParaRPr lang="en-US" sz="1193" dirty="0"/>
          </a:p>
        </p:txBody>
      </p:sp>
      <p:sp>
        <p:nvSpPr>
          <p:cNvPr id="14" name="Text 7"/>
          <p:cNvSpPr/>
          <p:nvPr/>
        </p:nvSpPr>
        <p:spPr>
          <a:xfrm>
            <a:off x="3286125" y="2286000"/>
            <a:ext cx="2571750" cy="169664"/>
          </a:xfrm>
          <a:prstGeom prst="rect">
            <a:avLst/>
          </a:prstGeom>
          <a:noFill/>
          <a:ln/>
        </p:spPr>
        <p:txBody>
          <a:bodyPr wrap="none" lIns="0" tIns="0" rIns="0" bIns="0" rtlCol="0" anchor="t">
            <a:spAutoFit/>
          </a:bodyPr>
          <a:lstStyle/>
          <a:p>
            <a:pPr algn="l" indent="0" marL="0">
              <a:lnSpc>
                <a:spcPts val="1100"/>
              </a:lnSpc>
              <a:buNone/>
            </a:pPr>
            <a:r>
              <a:rPr lang="en-US" sz="834" dirty="0">
                <a:solidFill>
                  <a:srgbClr val="37EEFB"/>
                </a:solidFill>
                <a:latin typeface="Space Mono" pitchFamily="34" charset="0"/>
                <a:ea typeface="Space Mono" pitchFamily="34" charset="-122"/>
                <a:cs typeface="Space Mono" pitchFamily="34" charset="-120"/>
              </a:rPr>
              <a:t>THE REALITY</a:t>
            </a:r>
            <a:endParaRPr lang="en-US" sz="834" dirty="0"/>
          </a:p>
        </p:txBody>
      </p:sp>
      <p:sp>
        <p:nvSpPr>
          <p:cNvPr id="15" name="Text 8"/>
          <p:cNvSpPr/>
          <p:nvPr/>
        </p:nvSpPr>
        <p:spPr>
          <a:xfrm>
            <a:off x="3286125" y="2527102"/>
            <a:ext cx="2571750" cy="578644"/>
          </a:xfrm>
          <a:prstGeom prst="rect">
            <a:avLst/>
          </a:prstGeom>
          <a:noFill/>
          <a:ln/>
        </p:spPr>
        <p:txBody>
          <a:bodyPr wrap="square" lIns="0" tIns="0" rIns="0" bIns="0" rtlCol="0" anchor="t">
            <a:spAutoFit/>
          </a:bodyPr>
          <a:lstStyle/>
          <a:p>
            <a:pPr algn="l" indent="0" marL="0">
              <a:lnSpc>
                <a:spcPts val="1500"/>
              </a:lnSpc>
              <a:buNone/>
            </a:pPr>
            <a:r>
              <a:rPr lang="en-US" sz="942" dirty="0">
                <a:solidFill>
                  <a:srgbClr val="EEE5E9"/>
                </a:solidFill>
                <a:latin typeface="Space Grotesk" pitchFamily="34" charset="0"/>
                <a:ea typeface="Space Grotesk" pitchFamily="34" charset="-122"/>
                <a:cs typeface="Space Grotesk" pitchFamily="34" charset="-120"/>
              </a:rPr>
              <a:t>It is a compliance decision. IT has no P&amp;L accountability; every delay funds your processor's margins.</a:t>
            </a:r>
            <a:endParaRPr lang="en-US" sz="942" dirty="0"/>
          </a:p>
        </p:txBody>
      </p:sp>
      <p:pic>
        <p:nvPicPr>
          <p:cNvPr id="16" name="Image 4" descr="preencoded.png">    </p:cNvPr>
          <p:cNvPicPr>
            <a:picLocks noChangeAspect="1"/>
          </p:cNvPicPr>
          <p:nvPr/>
        </p:nvPicPr>
        <p:blipFill>
          <a:blip r:embed="rId5"/>
          <a:stretch>
            <a:fillRect/>
          </a:stretch>
        </p:blipFill>
        <p:spPr>
          <a:xfrm>
            <a:off x="6143625" y="1218902"/>
            <a:ext cx="128588" cy="128588"/>
          </a:xfrm>
          <a:prstGeom prst="rect">
            <a:avLst/>
          </a:prstGeom>
        </p:spPr>
      </p:pic>
      <p:sp>
        <p:nvSpPr>
          <p:cNvPr id="17" name="Text 9"/>
          <p:cNvSpPr/>
          <p:nvPr/>
        </p:nvSpPr>
        <p:spPr>
          <a:xfrm>
            <a:off x="6343650" y="1187648"/>
            <a:ext cx="550069" cy="191095"/>
          </a:xfrm>
          <a:prstGeom prst="rect">
            <a:avLst/>
          </a:prstGeom>
          <a:noFill/>
          <a:ln/>
        </p:spPr>
        <p:txBody>
          <a:bodyPr wrap="none" lIns="0" tIns="0" rIns="0" bIns="0" rtlCol="0" anchor="t">
            <a:spAutoFit/>
          </a:bodyPr>
          <a:lstStyle/>
          <a:p>
            <a:pPr algn="l" indent="0" marL="0">
              <a:lnSpc>
                <a:spcPts val="1200"/>
              </a:lnSpc>
              <a:buNone/>
            </a:pPr>
            <a:r>
              <a:rPr lang="en-US" sz="942" dirty="0">
                <a:solidFill>
                  <a:srgbClr val="E9E730"/>
                </a:solidFill>
                <a:latin typeface="Space Mono" pitchFamily="34" charset="0"/>
                <a:ea typeface="Space Mono" pitchFamily="34" charset="-122"/>
                <a:cs typeface="Space Mono" pitchFamily="34" charset="-120"/>
              </a:rPr>
              <a:t>MYTH #3</a:t>
            </a:r>
            <a:endParaRPr lang="en-US" sz="942" dirty="0"/>
          </a:p>
        </p:txBody>
      </p:sp>
      <p:sp>
        <p:nvSpPr>
          <p:cNvPr id="18" name="Text 10"/>
          <p:cNvSpPr/>
          <p:nvPr/>
        </p:nvSpPr>
        <p:spPr>
          <a:xfrm>
            <a:off x="6143625" y="1485900"/>
            <a:ext cx="2571750" cy="428625"/>
          </a:xfrm>
          <a:prstGeom prst="rect">
            <a:avLst/>
          </a:prstGeom>
          <a:noFill/>
          <a:ln/>
        </p:spPr>
        <p:txBody>
          <a:bodyPr wrap="square" lIns="0" tIns="0" rIns="0" bIns="0" rtlCol="0" anchor="t">
            <a:spAutoFit/>
          </a:bodyPr>
          <a:lstStyle/>
          <a:p>
            <a:pPr algn="l" indent="0" marL="0">
              <a:lnSpc>
                <a:spcPts val="1600"/>
              </a:lnSpc>
              <a:buNone/>
            </a:pPr>
            <a:r>
              <a:rPr lang="en-US" sz="1193" b="1" dirty="0">
                <a:solidFill>
                  <a:srgbClr val="FFFFFF"/>
                </a:solidFill>
                <a:latin typeface="Space Grotesk" pitchFamily="34" charset="0"/>
                <a:ea typeface="Space Grotesk" pitchFamily="34" charset="-122"/>
                <a:cs typeface="Space Grotesk" pitchFamily="34" charset="-120"/>
              </a:rPr>
              <a:t>Customer defection risk is too high to act.</a:t>
            </a:r>
            <a:endParaRPr lang="en-US" sz="1193" dirty="0"/>
          </a:p>
        </p:txBody>
      </p:sp>
      <p:sp>
        <p:nvSpPr>
          <p:cNvPr id="19" name="Text 11"/>
          <p:cNvSpPr/>
          <p:nvPr/>
        </p:nvSpPr>
        <p:spPr>
          <a:xfrm>
            <a:off x="6143625" y="2286000"/>
            <a:ext cx="2571750" cy="169664"/>
          </a:xfrm>
          <a:prstGeom prst="rect">
            <a:avLst/>
          </a:prstGeom>
          <a:noFill/>
          <a:ln/>
        </p:spPr>
        <p:txBody>
          <a:bodyPr wrap="none" lIns="0" tIns="0" rIns="0" bIns="0" rtlCol="0" anchor="t">
            <a:spAutoFit/>
          </a:bodyPr>
          <a:lstStyle/>
          <a:p>
            <a:pPr algn="l" indent="0" marL="0">
              <a:lnSpc>
                <a:spcPts val="1100"/>
              </a:lnSpc>
              <a:buNone/>
            </a:pPr>
            <a:r>
              <a:rPr lang="en-US" sz="834" dirty="0">
                <a:solidFill>
                  <a:srgbClr val="37EEFB"/>
                </a:solidFill>
                <a:latin typeface="Space Mono" pitchFamily="34" charset="0"/>
                <a:ea typeface="Space Mono" pitchFamily="34" charset="-122"/>
                <a:cs typeface="Space Mono" pitchFamily="34" charset="-120"/>
              </a:rPr>
              <a:t>THE REALITY</a:t>
            </a:r>
            <a:endParaRPr lang="en-US" sz="834" dirty="0"/>
          </a:p>
        </p:txBody>
      </p:sp>
      <p:sp>
        <p:nvSpPr>
          <p:cNvPr id="20" name="Text 12"/>
          <p:cNvSpPr/>
          <p:nvPr/>
        </p:nvSpPr>
        <p:spPr>
          <a:xfrm>
            <a:off x="6143625" y="2527102"/>
            <a:ext cx="2571750" cy="578644"/>
          </a:xfrm>
          <a:prstGeom prst="rect">
            <a:avLst/>
          </a:prstGeom>
          <a:noFill/>
          <a:ln/>
        </p:spPr>
        <p:txBody>
          <a:bodyPr wrap="square" lIns="0" tIns="0" rIns="0" bIns="0" rtlCol="0" anchor="t">
            <a:spAutoFit/>
          </a:bodyPr>
          <a:lstStyle/>
          <a:p>
            <a:pPr algn="l" indent="0" marL="0">
              <a:lnSpc>
                <a:spcPts val="1500"/>
              </a:lnSpc>
              <a:buNone/>
            </a:pPr>
            <a:r>
              <a:rPr lang="en-US" sz="942" dirty="0">
                <a:solidFill>
                  <a:srgbClr val="EEE5E9"/>
                </a:solidFill>
                <a:latin typeface="Space Grotesk" pitchFamily="34" charset="0"/>
                <a:ea typeface="Space Grotesk" pitchFamily="34" charset="-122"/>
                <a:cs typeface="Space Grotesk" pitchFamily="34" charset="-120"/>
              </a:rPr>
              <a:t>B2B buyers accepted fuel and material surcharges. This is no different—and your competitors are already moving.</a:t>
            </a:r>
            <a:endParaRPr lang="en-US" sz="942" dirty="0"/>
          </a:p>
        </p:txBody>
      </p:sp>
      <p:sp>
        <p:nvSpPr>
          <p:cNvPr id="21" name="Text 13"/>
          <p:cNvSpPr/>
          <p:nvPr/>
        </p:nvSpPr>
        <p:spPr>
          <a:xfrm>
            <a:off x="0" y="4423767"/>
            <a:ext cx="9144000" cy="719733"/>
          </a:xfrm>
          <a:prstGeom prst="rect">
            <a:avLst/>
          </a:prstGeom>
          <a:noFill/>
          <a:ln/>
        </p:spPr>
        <p:txBody>
          <a:bodyPr wrap="square" lIns="510286" tIns="340233" rIns="0" bIns="340233" rtlCol="0" anchor="t">
            <a:spAutoFit/>
          </a:bodyPr>
          <a:lstStyle/>
          <a:p>
            <a:pPr algn="l" indent="0" marL="0">
              <a:lnSpc>
                <a:spcPts val="900"/>
              </a:lnSpc>
              <a:buNone/>
            </a:pPr>
            <a:r>
              <a:rPr lang="en-US" sz="727" dirty="0">
                <a:solidFill>
                  <a:srgbClr val="EEE5E9">
                    <a:alpha val="50000"/>
                  </a:srgbClr>
                </a:solidFill>
                <a:latin typeface="Space Mono" pitchFamily="34" charset="0"/>
                <a:ea typeface="Space Mono" pitchFamily="34" charset="-122"/>
                <a:cs typeface="Space Mono" pitchFamily="34" charset="-120"/>
              </a:rPr>
              <a:t>// STATUS: DEBUNKED // SOURCE: CODE OF THE NORTH COMPLIANCE AUDIT</a:t>
            </a:r>
            <a:endParaRPr lang="en-US" sz="72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3031629" y="712589"/>
            <a:ext cx="3080742" cy="255389"/>
          </a:xfrm>
          <a:prstGeom prst="rect">
            <a:avLst/>
          </a:prstGeom>
          <a:noFill/>
          <a:ln/>
        </p:spPr>
        <p:txBody>
          <a:bodyPr wrap="none" lIns="0" tIns="0" rIns="0" bIns="0" rtlCol="0" anchor="t">
            <a:spAutoFit/>
          </a:bodyPr>
          <a:lstStyle/>
          <a:p>
            <a:pPr algn="l" indent="0" marL="0">
              <a:lnSpc>
                <a:spcPts val="1600"/>
              </a:lnSpc>
              <a:buNone/>
            </a:pPr>
            <a:r>
              <a:rPr lang="en-US" sz="1269" spc="3" kern="0" dirty="0">
                <a:solidFill>
                  <a:srgbClr val="37EEFB"/>
                </a:solidFill>
                <a:latin typeface="Space Mono" pitchFamily="34" charset="0"/>
                <a:ea typeface="Space Mono" pitchFamily="34" charset="-122"/>
                <a:cs typeface="Space Mono" pitchFamily="34" charset="-120"/>
              </a:rPr>
              <a:t>ANNUAL LEAKAGE DETECTED</a:t>
            </a:r>
            <a:endParaRPr lang="en-US" sz="1269" dirty="0"/>
          </a:p>
        </p:txBody>
      </p:sp>
      <p:sp>
        <p:nvSpPr>
          <p:cNvPr id="5" name="Text 1"/>
          <p:cNvSpPr/>
          <p:nvPr/>
        </p:nvSpPr>
        <p:spPr>
          <a:xfrm>
            <a:off x="2139553" y="1110853"/>
            <a:ext cx="4864894" cy="1285875"/>
          </a:xfrm>
          <a:prstGeom prst="rect">
            <a:avLst/>
          </a:prstGeom>
          <a:noFill/>
          <a:ln/>
        </p:spPr>
        <p:txBody>
          <a:bodyPr wrap="none" lIns="0" tIns="0" rIns="0" bIns="0" rtlCol="0" anchor="t">
            <a:spAutoFit/>
          </a:bodyPr>
          <a:lstStyle/>
          <a:p>
            <a:pPr algn="l" indent="0" marL="0">
              <a:lnSpc>
                <a:spcPts val="10100"/>
              </a:lnSpc>
              <a:buNone/>
            </a:pPr>
            <a:r>
              <a:rPr lang="en-US" sz="9327" b="1" dirty="0">
                <a:solidFill>
                  <a:srgbClr val="E9E730"/>
                </a:solidFill>
                <a:latin typeface="Roboto Condensed" pitchFamily="34" charset="0"/>
                <a:ea typeface="Roboto Condensed" pitchFamily="34" charset="-122"/>
                <a:cs typeface="Roboto Condensed" pitchFamily="34" charset="-120"/>
              </a:rPr>
              <a:t>$290,000</a:t>
            </a:r>
            <a:endParaRPr lang="en-US" sz="9327" dirty="0"/>
          </a:p>
        </p:txBody>
      </p:sp>
      <p:sp>
        <p:nvSpPr>
          <p:cNvPr id="6" name="Text 2"/>
          <p:cNvSpPr/>
          <p:nvPr/>
        </p:nvSpPr>
        <p:spPr>
          <a:xfrm>
            <a:off x="3289697" y="2539603"/>
            <a:ext cx="2564606" cy="291108"/>
          </a:xfrm>
          <a:prstGeom prst="rect">
            <a:avLst/>
          </a:prstGeom>
          <a:noFill/>
          <a:ln/>
        </p:spPr>
        <p:txBody>
          <a:bodyPr wrap="none" lIns="0" tIns="0" rIns="0" bIns="0" rtlCol="0" anchor="t">
            <a:spAutoFit/>
          </a:bodyPr>
          <a:lstStyle/>
          <a:p>
            <a:pPr algn="ctr" indent="0" marL="0">
              <a:lnSpc>
                <a:spcPts val="2200"/>
              </a:lnSpc>
              <a:buNone/>
            </a:pPr>
            <a:r>
              <a:rPr lang="en-US" sz="1602" b="1" dirty="0">
                <a:solidFill>
                  <a:srgbClr val="FFFFFF"/>
                </a:solidFill>
                <a:latin typeface="Space Grotesk" pitchFamily="34" charset="0"/>
                <a:ea typeface="Space Grotesk" pitchFamily="34" charset="-122"/>
                <a:cs typeface="Space Grotesk" pitchFamily="34" charset="-120"/>
              </a:rPr>
              <a:t>Gone this year. Quietly.</a:t>
            </a:r>
            <a:endParaRPr lang="en-US" sz="1602" dirty="0"/>
          </a:p>
        </p:txBody>
      </p:sp>
      <p:sp>
        <p:nvSpPr>
          <p:cNvPr id="7" name="Text 3"/>
          <p:cNvSpPr/>
          <p:nvPr/>
        </p:nvSpPr>
        <p:spPr>
          <a:xfrm>
            <a:off x="2515493" y="2902148"/>
            <a:ext cx="4113014" cy="212527"/>
          </a:xfrm>
          <a:prstGeom prst="rect">
            <a:avLst/>
          </a:prstGeom>
          <a:noFill/>
          <a:ln/>
        </p:spPr>
        <p:txBody>
          <a:bodyPr wrap="none" lIns="0" tIns="0" rIns="0" bIns="0" rtlCol="0" anchor="t">
            <a:spAutoFit/>
          </a:bodyPr>
          <a:lstStyle/>
          <a:p>
            <a:pPr algn="l" indent="0" marL="0">
              <a:lnSpc>
                <a:spcPts val="1400"/>
              </a:lnSpc>
              <a:buNone/>
            </a:pPr>
            <a:r>
              <a:rPr lang="en-US" sz="1050" dirty="0">
                <a:solidFill>
                  <a:srgbClr val="EEE5E9">
                    <a:alpha val="60000"/>
                  </a:srgbClr>
                </a:solidFill>
                <a:latin typeface="Space Mono" pitchFamily="34" charset="0"/>
                <a:ea typeface="Space Mono" pitchFamily="34" charset="-122"/>
                <a:cs typeface="Space Mono" pitchFamily="34" charset="-120"/>
              </a:rPr>
              <a:t>Calculated on $10M in annual credit card volume</a:t>
            </a:r>
            <a:endParaRPr lang="en-US" sz="1050" dirty="0"/>
          </a:p>
        </p:txBody>
      </p:sp>
      <p:sp>
        <p:nvSpPr>
          <p:cNvPr id="8" name="Shape 4"/>
          <p:cNvSpPr/>
          <p:nvPr/>
        </p:nvSpPr>
        <p:spPr>
          <a:xfrm>
            <a:off x="2974479" y="3686175"/>
            <a:ext cx="3195042" cy="744736"/>
          </a:xfrm>
          <a:prstGeom prst="rect">
            <a:avLst/>
          </a:prstGeom>
          <a:solidFill>
            <a:srgbClr val="000000">
              <a:alpha val="0"/>
            </a:srgbClr>
          </a:solidFill>
          <a:ln/>
        </p:spPr>
      </p:sp>
      <p:sp>
        <p:nvSpPr>
          <p:cNvPr id="9" name="Shape 5"/>
          <p:cNvSpPr/>
          <p:nvPr/>
        </p:nvSpPr>
        <p:spPr>
          <a:xfrm>
            <a:off x="2974479" y="3686175"/>
            <a:ext cx="3195042" cy="7144"/>
          </a:xfrm>
          <a:prstGeom prst="rect">
            <a:avLst/>
          </a:prstGeom>
          <a:solidFill>
            <a:srgbClr val="FCFAFB"/>
          </a:solidFill>
          <a:ln/>
        </p:spPr>
      </p:sp>
      <p:sp>
        <p:nvSpPr>
          <p:cNvPr id="10" name="Text 6"/>
          <p:cNvSpPr/>
          <p:nvPr/>
        </p:nvSpPr>
        <p:spPr>
          <a:xfrm>
            <a:off x="2974479" y="3904059"/>
            <a:ext cx="3195042" cy="217884"/>
          </a:xfrm>
          <a:prstGeom prst="rect">
            <a:avLst/>
          </a:prstGeom>
          <a:noFill/>
          <a:ln/>
        </p:spPr>
        <p:txBody>
          <a:bodyPr wrap="none" lIns="0" tIns="0" rIns="0" bIns="0" rtlCol="0" anchor="t">
            <a:spAutoFit/>
          </a:bodyPr>
          <a:lstStyle/>
          <a:p>
            <a:pPr algn="ctr" indent="0" marL="0">
              <a:lnSpc>
                <a:spcPts val="1600"/>
              </a:lnSpc>
              <a:buNone/>
            </a:pPr>
            <a:r>
              <a:rPr lang="en-US" sz="1269" i="1" dirty="0">
                <a:solidFill>
                  <a:srgbClr val="37EEFB"/>
                </a:solidFill>
                <a:latin typeface="Space Grotesk" pitchFamily="34" charset="0"/>
                <a:ea typeface="Space Grotesk" pitchFamily="34" charset="-122"/>
                <a:cs typeface="Space Grotesk" pitchFamily="34" charset="-120"/>
              </a:rPr>
              <a:t>"No one flagged it. No one stopped it."</a:t>
            </a:r>
            <a:endParaRPr lang="en-US" sz="1269" dirty="0"/>
          </a:p>
        </p:txBody>
      </p:sp>
      <p:sp>
        <p:nvSpPr>
          <p:cNvPr id="11" name="Text 7"/>
          <p:cNvSpPr/>
          <p:nvPr/>
        </p:nvSpPr>
        <p:spPr>
          <a:xfrm>
            <a:off x="2974479" y="4193381"/>
            <a:ext cx="3195042" cy="233958"/>
          </a:xfrm>
          <a:prstGeom prst="rect">
            <a:avLst/>
          </a:prstGeom>
          <a:noFill/>
          <a:ln/>
        </p:spPr>
        <p:txBody>
          <a:bodyPr wrap="none" lIns="0" tIns="0" rIns="0" bIns="0" rtlCol="0" anchor="t">
            <a:spAutoFit/>
          </a:bodyPr>
          <a:lstStyle/>
          <a:p>
            <a:pPr algn="ctr" indent="0" marL="0">
              <a:lnSpc>
                <a:spcPts val="1900"/>
              </a:lnSpc>
              <a:buNone/>
            </a:pPr>
            <a:r>
              <a:rPr lang="en-US" sz="1397" b="1" spc="1" kern="0" dirty="0">
                <a:solidFill>
                  <a:srgbClr val="FFFFFF"/>
                </a:solidFill>
                <a:latin typeface="Roboto Condensed" pitchFamily="34" charset="0"/>
                <a:ea typeface="Roboto Condensed" pitchFamily="34" charset="-122"/>
                <a:cs typeface="Roboto Condensed" pitchFamily="34" charset="-120"/>
              </a:rPr>
              <a:t>THAT'S ON THE FINANCE TEAM.</a:t>
            </a:r>
            <a:endParaRPr lang="en-US" sz="139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8715375" cy="401836"/>
          </a:xfrm>
          <a:prstGeom prst="rect">
            <a:avLst/>
          </a:prstGeom>
          <a:noFill/>
          <a:ln/>
        </p:spPr>
        <p:txBody>
          <a:bodyPr wrap="none" lIns="0" tIns="0" rIns="0" bIns="0" rtlCol="0" anchor="t">
            <a:spAutoFit/>
          </a:bodyPr>
          <a:lstStyle/>
          <a:p>
            <a:pPr algn="l" indent="0" marL="0">
              <a:lnSpc>
                <a:spcPts val="3200"/>
              </a:lnSpc>
              <a:buNone/>
            </a:pPr>
            <a:r>
              <a:rPr lang="en-US" sz="2436" b="1" dirty="0">
                <a:solidFill>
                  <a:srgbClr val="FFFFFF"/>
                </a:solidFill>
                <a:latin typeface="Roboto Condensed" pitchFamily="34" charset="0"/>
                <a:ea typeface="Roboto Condensed" pitchFamily="34" charset="-122"/>
                <a:cs typeface="Roboto Condensed" pitchFamily="34" charset="-120"/>
              </a:rPr>
              <a:t>ALTERNATIVES THAT DON'T WORK</a:t>
            </a:r>
            <a:endParaRPr lang="en-US" sz="2436" dirty="0"/>
          </a:p>
        </p:txBody>
      </p:sp>
      <p:pic>
        <p:nvPicPr>
          <p:cNvPr id="5" name="Image 1" descr="preencoded.png">    </p:cNvPr>
          <p:cNvPicPr>
            <a:picLocks noChangeAspect="1"/>
          </p:cNvPicPr>
          <p:nvPr/>
        </p:nvPicPr>
        <p:blipFill>
          <a:blip r:embed="rId2"/>
          <a:stretch>
            <a:fillRect/>
          </a:stretch>
        </p:blipFill>
        <p:spPr>
          <a:xfrm>
            <a:off x="428625" y="1289447"/>
            <a:ext cx="357188" cy="285750"/>
          </a:xfrm>
          <a:prstGeom prst="rect">
            <a:avLst/>
          </a:prstGeom>
        </p:spPr>
      </p:pic>
      <p:sp>
        <p:nvSpPr>
          <p:cNvPr id="6" name="Text 1"/>
          <p:cNvSpPr/>
          <p:nvPr/>
        </p:nvSpPr>
        <p:spPr>
          <a:xfrm>
            <a:off x="428625" y="1766292"/>
            <a:ext cx="2428875" cy="480027"/>
          </a:xfrm>
          <a:prstGeom prst="rect">
            <a:avLst/>
          </a:prstGeom>
          <a:noFill/>
          <a:ln/>
        </p:spPr>
        <p:txBody>
          <a:bodyPr wrap="squar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RENEGOTIATE WITH PROCESSOR</a:t>
            </a:r>
            <a:endParaRPr lang="en-US" sz="1397" dirty="0"/>
          </a:p>
        </p:txBody>
      </p:sp>
      <p:sp>
        <p:nvSpPr>
          <p:cNvPr id="7" name="Text 2"/>
          <p:cNvSpPr/>
          <p:nvPr/>
        </p:nvSpPr>
        <p:spPr>
          <a:xfrm>
            <a:off x="428625" y="2389194"/>
            <a:ext cx="2428875"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Saves basis points. Does not eliminate the cost. Still your problem.</a:t>
            </a:r>
            <a:endParaRPr lang="en-US" sz="1050" dirty="0"/>
          </a:p>
        </p:txBody>
      </p:sp>
      <p:sp>
        <p:nvSpPr>
          <p:cNvPr id="8" name="Text 3"/>
          <p:cNvSpPr/>
          <p:nvPr/>
        </p:nvSpPr>
        <p:spPr>
          <a:xfrm>
            <a:off x="428625" y="3175006"/>
            <a:ext cx="2428875" cy="226814"/>
          </a:xfrm>
          <a:prstGeom prst="rect">
            <a:avLst/>
          </a:prstGeom>
          <a:noFill/>
          <a:ln/>
        </p:spPr>
        <p:txBody>
          <a:bodyPr wrap="square" lIns="0" tIns="85090" rIns="0" bIns="0" rtlCol="0" anchor="t">
            <a:spAutoFit/>
          </a:bodyPr>
          <a:lstStyle/>
          <a:p>
            <a:pPr algn="l" indent="0" marL="0">
              <a:lnSpc>
                <a:spcPts val="900"/>
              </a:lnSpc>
              <a:buNone/>
            </a:pPr>
            <a:r>
              <a:rPr lang="en-US" sz="727" dirty="0">
                <a:solidFill>
                  <a:srgbClr val="37EEFB"/>
                </a:solidFill>
                <a:latin typeface="Space Mono" pitchFamily="34" charset="0"/>
                <a:ea typeface="Space Mono" pitchFamily="34" charset="-122"/>
                <a:cs typeface="Space Mono" pitchFamily="34" charset="-120"/>
              </a:rPr>
              <a:t>RESULT: MARGINAL GAIN</a:t>
            </a:r>
            <a:endParaRPr lang="en-US" sz="727" dirty="0"/>
          </a:p>
        </p:txBody>
      </p:sp>
      <p:pic>
        <p:nvPicPr>
          <p:cNvPr id="9" name="Image 2" descr="preencoded.png">    </p:cNvPr>
          <p:cNvPicPr>
            <a:picLocks noChangeAspect="1"/>
          </p:cNvPicPr>
          <p:nvPr/>
        </p:nvPicPr>
        <p:blipFill>
          <a:blip r:embed="rId3"/>
          <a:stretch>
            <a:fillRect/>
          </a:stretch>
        </p:blipFill>
        <p:spPr>
          <a:xfrm>
            <a:off x="3357563" y="1289447"/>
            <a:ext cx="357188" cy="285750"/>
          </a:xfrm>
          <a:prstGeom prst="rect">
            <a:avLst/>
          </a:prstGeom>
        </p:spPr>
      </p:pic>
      <p:sp>
        <p:nvSpPr>
          <p:cNvPr id="10" name="Text 4"/>
          <p:cNvSpPr/>
          <p:nvPr/>
        </p:nvSpPr>
        <p:spPr>
          <a:xfrm>
            <a:off x="3357563" y="1766292"/>
            <a:ext cx="2384227" cy="240013"/>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BUILD CUSTOM SUITESCRIPT</a:t>
            </a:r>
            <a:endParaRPr lang="en-US" sz="1397" dirty="0"/>
          </a:p>
        </p:txBody>
      </p:sp>
      <p:sp>
        <p:nvSpPr>
          <p:cNvPr id="11" name="Text 5"/>
          <p:cNvSpPr/>
          <p:nvPr/>
        </p:nvSpPr>
        <p:spPr>
          <a:xfrm>
            <a:off x="3357563" y="2149180"/>
            <a:ext cx="2428875" cy="428625"/>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6–12 month IT project, open-ended cost, compliance not included.</a:t>
            </a:r>
            <a:endParaRPr lang="en-US" sz="1050" dirty="0"/>
          </a:p>
        </p:txBody>
      </p:sp>
      <p:sp>
        <p:nvSpPr>
          <p:cNvPr id="12" name="Text 6"/>
          <p:cNvSpPr/>
          <p:nvPr/>
        </p:nvSpPr>
        <p:spPr>
          <a:xfrm>
            <a:off x="3357563" y="2720680"/>
            <a:ext cx="2428875" cy="226814"/>
          </a:xfrm>
          <a:prstGeom prst="rect">
            <a:avLst/>
          </a:prstGeom>
          <a:noFill/>
          <a:ln/>
        </p:spPr>
        <p:txBody>
          <a:bodyPr wrap="square" lIns="0" tIns="85090" rIns="0" bIns="0" rtlCol="0" anchor="t">
            <a:spAutoFit/>
          </a:bodyPr>
          <a:lstStyle/>
          <a:p>
            <a:pPr algn="l" indent="0" marL="0">
              <a:lnSpc>
                <a:spcPts val="900"/>
              </a:lnSpc>
              <a:buNone/>
            </a:pPr>
            <a:r>
              <a:rPr lang="en-US" sz="727" dirty="0">
                <a:solidFill>
                  <a:srgbClr val="37EEFB"/>
                </a:solidFill>
                <a:latin typeface="Space Mono" pitchFamily="34" charset="0"/>
                <a:ea typeface="Space Mono" pitchFamily="34" charset="-122"/>
                <a:cs typeface="Space Mono" pitchFamily="34" charset="-120"/>
              </a:rPr>
              <a:t>RESULT: HIGH RISK / HIGH COST</a:t>
            </a:r>
            <a:endParaRPr lang="en-US" sz="727" dirty="0"/>
          </a:p>
        </p:txBody>
      </p:sp>
      <p:pic>
        <p:nvPicPr>
          <p:cNvPr id="13" name="Image 3" descr="preencoded.png">    </p:cNvPr>
          <p:cNvPicPr>
            <a:picLocks noChangeAspect="1"/>
          </p:cNvPicPr>
          <p:nvPr/>
        </p:nvPicPr>
        <p:blipFill>
          <a:blip r:embed="rId4"/>
          <a:stretch>
            <a:fillRect/>
          </a:stretch>
        </p:blipFill>
        <p:spPr>
          <a:xfrm>
            <a:off x="6286500" y="1289447"/>
            <a:ext cx="214313" cy="285750"/>
          </a:xfrm>
          <a:prstGeom prst="rect">
            <a:avLst/>
          </a:prstGeom>
        </p:spPr>
      </p:pic>
      <p:sp>
        <p:nvSpPr>
          <p:cNvPr id="14" name="Text 7"/>
          <p:cNvSpPr/>
          <p:nvPr/>
        </p:nvSpPr>
        <p:spPr>
          <a:xfrm>
            <a:off x="6286500" y="1766292"/>
            <a:ext cx="2275284" cy="240013"/>
          </a:xfrm>
          <a:prstGeom prst="rect">
            <a:avLst/>
          </a:prstGeom>
          <a:noFill/>
          <a:ln/>
        </p:spPr>
        <p:txBody>
          <a:bodyPr wrap="none" lIns="0" tIns="0" rIns="0" bIns="0" rtlCol="0" anchor="t">
            <a:spAutoFit/>
          </a:bodyPr>
          <a:lstStyle/>
          <a:p>
            <a:pPr algn="l" indent="0" marL="0">
              <a:lnSpc>
                <a:spcPts val="1900"/>
              </a:lnSpc>
              <a:buNone/>
            </a:pPr>
            <a:r>
              <a:rPr lang="en-US" sz="1397" b="1" dirty="0">
                <a:solidFill>
                  <a:srgbClr val="E9E730"/>
                </a:solidFill>
                <a:latin typeface="Roboto Condensed" pitchFamily="34" charset="0"/>
                <a:ea typeface="Roboto Condensed" pitchFamily="34" charset="-122"/>
                <a:cs typeface="Roboto Condensed" pitchFamily="34" charset="-120"/>
              </a:rPr>
              <a:t>DO NOTHING AND MONITOR</a:t>
            </a:r>
            <a:endParaRPr lang="en-US" sz="1397" dirty="0"/>
          </a:p>
        </p:txBody>
      </p:sp>
      <p:sp>
        <p:nvSpPr>
          <p:cNvPr id="15" name="Text 8"/>
          <p:cNvSpPr/>
          <p:nvPr/>
        </p:nvSpPr>
        <p:spPr>
          <a:xfrm>
            <a:off x="6286500" y="2149180"/>
            <a:ext cx="2428875" cy="642938"/>
          </a:xfrm>
          <a:prstGeom prst="rect">
            <a:avLst/>
          </a:prstGeom>
          <a:noFill/>
          <a:ln/>
        </p:spPr>
        <p:txBody>
          <a:bodyPr wrap="square" lIns="0" tIns="0" rIns="0" bIns="0" rtlCol="0" anchor="t">
            <a:spAutoFit/>
          </a:bodyPr>
          <a:lstStyle/>
          <a:p>
            <a:pPr algn="l" indent="0" marL="0">
              <a:lnSpc>
                <a:spcPts val="1700"/>
              </a:lnSpc>
              <a:buNone/>
            </a:pPr>
            <a:r>
              <a:rPr lang="en-US" sz="1050" dirty="0">
                <a:solidFill>
                  <a:srgbClr val="EEE5E9"/>
                </a:solidFill>
                <a:latin typeface="Space Grotesk" pitchFamily="34" charset="0"/>
                <a:ea typeface="Space Grotesk" pitchFamily="34" charset="-122"/>
                <a:cs typeface="Space Grotesk" pitchFamily="34" charset="-120"/>
              </a:rPr>
              <a:t>Every month of monitoring is a month of donation. No neutral position.</a:t>
            </a:r>
            <a:endParaRPr lang="en-US" sz="1050" dirty="0"/>
          </a:p>
        </p:txBody>
      </p:sp>
      <p:sp>
        <p:nvSpPr>
          <p:cNvPr id="16" name="Text 9"/>
          <p:cNvSpPr/>
          <p:nvPr/>
        </p:nvSpPr>
        <p:spPr>
          <a:xfrm>
            <a:off x="6286500" y="2934993"/>
            <a:ext cx="2428875" cy="226814"/>
          </a:xfrm>
          <a:prstGeom prst="rect">
            <a:avLst/>
          </a:prstGeom>
          <a:noFill/>
          <a:ln/>
        </p:spPr>
        <p:txBody>
          <a:bodyPr wrap="square" lIns="0" tIns="85090" rIns="0" bIns="0" rtlCol="0" anchor="t">
            <a:spAutoFit/>
          </a:bodyPr>
          <a:lstStyle/>
          <a:p>
            <a:pPr algn="l" indent="0" marL="0">
              <a:lnSpc>
                <a:spcPts val="900"/>
              </a:lnSpc>
              <a:buNone/>
            </a:pPr>
            <a:r>
              <a:rPr lang="en-US" sz="727" dirty="0">
                <a:solidFill>
                  <a:srgbClr val="37EEFB"/>
                </a:solidFill>
                <a:latin typeface="Space Mono" pitchFamily="34" charset="0"/>
                <a:ea typeface="Space Mono" pitchFamily="34" charset="-122"/>
                <a:cs typeface="Space Mono" pitchFamily="34" charset="-120"/>
              </a:rPr>
              <a:t>RESULT: CONTINUED LEAKAGE</a:t>
            </a:r>
            <a:endParaRPr lang="en-US" sz="72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3700463" y="287369"/>
            <a:ext cx="1743075" cy="212527"/>
          </a:xfrm>
          <a:prstGeom prst="rect">
            <a:avLst/>
          </a:prstGeom>
          <a:noFill/>
          <a:ln/>
        </p:spPr>
        <p:txBody>
          <a:bodyPr wrap="none" lIns="0" tIns="0" rIns="0" bIns="0" rtlCol="0" anchor="t">
            <a:spAutoFit/>
          </a:bodyPr>
          <a:lstStyle/>
          <a:p>
            <a:pPr algn="l" indent="0" marL="0">
              <a:lnSpc>
                <a:spcPts val="1400"/>
              </a:lnSpc>
              <a:buNone/>
            </a:pPr>
            <a:r>
              <a:rPr lang="en-US" sz="1050" spc="2" kern="0" dirty="0">
                <a:solidFill>
                  <a:srgbClr val="37EEFB"/>
                </a:solidFill>
                <a:latin typeface="Space Mono" pitchFamily="34" charset="0"/>
                <a:ea typeface="Space Mono" pitchFamily="34" charset="-122"/>
                <a:cs typeface="Space Mono" pitchFamily="34" charset="-120"/>
              </a:rPr>
              <a:t>THE CORE REFRAME</a:t>
            </a:r>
            <a:endParaRPr lang="en-US" sz="1050" dirty="0"/>
          </a:p>
        </p:txBody>
      </p:sp>
      <p:sp>
        <p:nvSpPr>
          <p:cNvPr id="5" name="Shape 1"/>
          <p:cNvSpPr/>
          <p:nvPr/>
        </p:nvSpPr>
        <p:spPr>
          <a:xfrm>
            <a:off x="342900" y="785645"/>
            <a:ext cx="8458200" cy="2634593"/>
          </a:xfrm>
          <a:prstGeom prst="rect">
            <a:avLst/>
          </a:prstGeom>
          <a:solidFill>
            <a:srgbClr val="000000">
              <a:alpha val="0"/>
            </a:srgbClr>
          </a:solidFill>
          <a:ln/>
        </p:spPr>
      </p:sp>
      <p:sp>
        <p:nvSpPr>
          <p:cNvPr id="6" name="Shape 2"/>
          <p:cNvSpPr/>
          <p:nvPr/>
        </p:nvSpPr>
        <p:spPr>
          <a:xfrm>
            <a:off x="8715375" y="785645"/>
            <a:ext cx="85725" cy="2634593"/>
          </a:xfrm>
          <a:prstGeom prst="rect">
            <a:avLst/>
          </a:prstGeom>
          <a:solidFill>
            <a:srgbClr val="E9E730"/>
          </a:solidFill>
          <a:ln/>
        </p:spPr>
      </p:sp>
      <p:sp>
        <p:nvSpPr>
          <p:cNvPr id="7" name="Shape 3"/>
          <p:cNvSpPr/>
          <p:nvPr/>
        </p:nvSpPr>
        <p:spPr>
          <a:xfrm>
            <a:off x="342900" y="785645"/>
            <a:ext cx="85725" cy="2634593"/>
          </a:xfrm>
          <a:prstGeom prst="rect">
            <a:avLst/>
          </a:prstGeom>
          <a:solidFill>
            <a:srgbClr val="E9E730"/>
          </a:solidFill>
          <a:ln/>
        </p:spPr>
      </p:sp>
      <p:sp>
        <p:nvSpPr>
          <p:cNvPr id="8" name="Shape 4"/>
          <p:cNvSpPr/>
          <p:nvPr/>
        </p:nvSpPr>
        <p:spPr>
          <a:xfrm>
            <a:off x="342900" y="785645"/>
            <a:ext cx="428625" cy="85725"/>
          </a:xfrm>
          <a:prstGeom prst="rect">
            <a:avLst/>
          </a:prstGeom>
          <a:solidFill>
            <a:srgbClr val="E9E730"/>
          </a:solidFill>
          <a:ln/>
        </p:spPr>
      </p:sp>
      <p:sp>
        <p:nvSpPr>
          <p:cNvPr id="9" name="Text 5"/>
          <p:cNvSpPr/>
          <p:nvPr/>
        </p:nvSpPr>
        <p:spPr>
          <a:xfrm>
            <a:off x="1000125" y="1142833"/>
            <a:ext cx="7143750" cy="1920218"/>
          </a:xfrm>
          <a:prstGeom prst="rect">
            <a:avLst/>
          </a:prstGeom>
          <a:noFill/>
          <a:ln/>
        </p:spPr>
        <p:txBody>
          <a:bodyPr wrap="square" lIns="0" tIns="0" rIns="0" bIns="0" rtlCol="0" anchor="t">
            <a:spAutoFit/>
          </a:bodyPr>
          <a:lstStyle/>
          <a:p>
            <a:pPr algn="ctr" indent="0" marL="0">
              <a:lnSpc>
                <a:spcPts val="3800"/>
              </a:lnSpc>
              <a:buNone/>
            </a:pPr>
            <a:r>
              <a:rPr lang="en-US" sz="2862" b="1" dirty="0">
                <a:solidFill>
                  <a:srgbClr val="FFFFFF"/>
                </a:solidFill>
                <a:latin typeface="Roboto Condensed" pitchFamily="34" charset="0"/>
                <a:ea typeface="Roboto Condensed" pitchFamily="34" charset="-122"/>
                <a:cs typeface="Roboto Condensed" pitchFamily="34" charset="-120"/>
              </a:rPr>
              <a:t>SURCHARGING IS </a:t>
            </a:r>
            <a:r>
              <a:rPr lang="en-US" sz="2862" b="1" dirty="0">
                <a:solidFill>
                  <a:srgbClr val="E9E730"/>
                </a:solidFill>
                <a:latin typeface="Roboto Condensed" pitchFamily="34" charset="0"/>
                <a:ea typeface="Roboto Condensed" pitchFamily="34" charset="-122"/>
                <a:cs typeface="Roboto Condensed" pitchFamily="34" charset="-120"/>
              </a:rPr>
              <a:t>NOT AN IT PROJECT</a:t>
            </a:r>
            <a:r>
              <a:rPr lang="en-US" sz="2862" b="1" dirty="0">
                <a:solidFill>
                  <a:srgbClr val="FFFFFF"/>
                </a:solidFill>
                <a:latin typeface="Roboto Condensed" pitchFamily="34" charset="0"/>
                <a:ea typeface="Roboto Condensed" pitchFamily="34" charset="-122"/>
                <a:cs typeface="Roboto Condensed" pitchFamily="34" charset="-120"/>
              </a:rPr>
              <a:t>. IT IS </a:t>
            </a:r>
            <a:r>
              <a:rPr lang="en-US" sz="2862" b="1" dirty="0">
                <a:solidFill>
                  <a:srgbClr val="FFFFFF"/>
                </a:solidFill>
                <a:latin typeface="Roboto Condensed" pitchFamily="34" charset="0"/>
                <a:ea typeface="Roboto Condensed" pitchFamily="34" charset="-122"/>
                <a:cs typeface="Roboto Condensed" pitchFamily="34" charset="-120"/>
              </a:rPr>
              <a:t>A </a:t>
            </a:r>
            <a:r>
              <a:rPr lang="en-US" sz="2862" b="1" dirty="0">
                <a:solidFill>
                  <a:srgbClr val="E9E730"/>
                </a:solidFill>
                <a:latin typeface="Roboto Condensed" pitchFamily="34" charset="0"/>
                <a:ea typeface="Roboto Condensed" pitchFamily="34" charset="-122"/>
                <a:cs typeface="Roboto Condensed" pitchFamily="34" charset="-120"/>
              </a:rPr>
              <a:t>COMPLIANCE DECISION</a:t>
            </a:r>
            <a:r>
              <a:rPr lang="en-US" sz="2862" b="1" dirty="0">
                <a:solidFill>
                  <a:srgbClr val="FFFFFF"/>
                </a:solidFill>
                <a:latin typeface="Roboto Condensed" pitchFamily="34" charset="0"/>
                <a:ea typeface="Roboto Condensed" pitchFamily="34" charset="-122"/>
                <a:cs typeface="Roboto Condensed" pitchFamily="34" charset="-120"/>
              </a:rPr>
              <a:t> — AND EVERY </a:t>
            </a:r>
            <a:r>
              <a:rPr lang="en-US" sz="2862" b="1" dirty="0">
                <a:solidFill>
                  <a:srgbClr val="FFFFFF"/>
                </a:solidFill>
                <a:latin typeface="Roboto Condensed" pitchFamily="34" charset="0"/>
                <a:ea typeface="Roboto Condensed" pitchFamily="34" charset="-122"/>
                <a:cs typeface="Roboto Condensed" pitchFamily="34" charset="-120"/>
              </a:rPr>
              <a:t>NETSUITE CFO ALREADY HAS THE </a:t>
            </a:r>
            <a:r>
              <a:rPr lang="en-US" sz="2862" b="1" dirty="0">
                <a:solidFill>
                  <a:srgbClr val="FFFFFF"/>
                </a:solidFill>
                <a:latin typeface="Roboto Condensed" pitchFamily="34" charset="0"/>
                <a:ea typeface="Roboto Condensed" pitchFamily="34" charset="-122"/>
                <a:cs typeface="Roboto Condensed" pitchFamily="34" charset="-120"/>
              </a:rPr>
              <a:t>AUTHORITY TO MAKE IT.</a:t>
            </a:r>
            <a:endParaRPr lang="en-US" sz="2862" dirty="0"/>
          </a:p>
        </p:txBody>
      </p:sp>
      <p:sp>
        <p:nvSpPr>
          <p:cNvPr id="10" name="Shape 6"/>
          <p:cNvSpPr/>
          <p:nvPr/>
        </p:nvSpPr>
        <p:spPr>
          <a:xfrm>
            <a:off x="8372475" y="3334513"/>
            <a:ext cx="428625" cy="85725"/>
          </a:xfrm>
          <a:prstGeom prst="rect">
            <a:avLst/>
          </a:prstGeom>
          <a:solidFill>
            <a:srgbClr val="E9E730"/>
          </a:solidFill>
          <a:ln/>
        </p:spPr>
      </p:sp>
      <p:sp>
        <p:nvSpPr>
          <p:cNvPr id="11" name="Shape 7"/>
          <p:cNvSpPr/>
          <p:nvPr/>
        </p:nvSpPr>
        <p:spPr>
          <a:xfrm>
            <a:off x="1714500" y="3777425"/>
            <a:ext cx="5715000" cy="1078706"/>
          </a:xfrm>
          <a:prstGeom prst="rect">
            <a:avLst/>
          </a:prstGeom>
          <a:solidFill>
            <a:srgbClr val="000000">
              <a:alpha val="0"/>
            </a:srgbClr>
          </a:solidFill>
          <a:ln/>
        </p:spPr>
      </p:sp>
      <p:sp>
        <p:nvSpPr>
          <p:cNvPr id="12" name="Shape 8"/>
          <p:cNvSpPr/>
          <p:nvPr/>
        </p:nvSpPr>
        <p:spPr>
          <a:xfrm>
            <a:off x="1714500" y="3777425"/>
            <a:ext cx="5715000" cy="7144"/>
          </a:xfrm>
          <a:prstGeom prst="rect">
            <a:avLst/>
          </a:prstGeom>
          <a:solidFill>
            <a:srgbClr val="FCFAFB"/>
          </a:solidFill>
          <a:ln/>
        </p:spPr>
      </p:sp>
      <p:sp>
        <p:nvSpPr>
          <p:cNvPr id="13" name="Text 9"/>
          <p:cNvSpPr/>
          <p:nvPr/>
        </p:nvSpPr>
        <p:spPr>
          <a:xfrm>
            <a:off x="1714500" y="4166760"/>
            <a:ext cx="5715000" cy="514350"/>
          </a:xfrm>
          <a:prstGeom prst="rect">
            <a:avLst/>
          </a:prstGeom>
          <a:noFill/>
          <a:ln/>
        </p:spPr>
        <p:txBody>
          <a:bodyPr wrap="square" lIns="0" tIns="0" rIns="0" bIns="0" rtlCol="0" anchor="t">
            <a:spAutoFit/>
          </a:bodyPr>
          <a:lstStyle/>
          <a:p>
            <a:pPr algn="ctr" indent="0" marL="0">
              <a:lnSpc>
                <a:spcPts val="2000"/>
              </a:lnSpc>
              <a:buNone/>
            </a:pPr>
            <a:r>
              <a:rPr lang="en-US" sz="1269" dirty="0">
                <a:solidFill>
                  <a:srgbClr val="EEE5E9"/>
                </a:solidFill>
                <a:latin typeface="Space Grotesk" pitchFamily="34" charset="0"/>
                <a:ea typeface="Space Grotesk" pitchFamily="34" charset="-122"/>
                <a:cs typeface="Space Grotesk" pitchFamily="34" charset="-120"/>
              </a:rPr>
              <a:t>The only thing standing between you and </a:t>
            </a:r>
            <a:r>
              <a:rPr lang="en-US" sz="1193" b="1" dirty="0">
                <a:solidFill>
                  <a:srgbClr val="37EEFB"/>
                </a:solidFill>
                <a:latin typeface="Space Grotesk" pitchFamily="34" charset="0"/>
                <a:ea typeface="Space Grotesk" pitchFamily="34" charset="-122"/>
                <a:cs typeface="Space Grotesk" pitchFamily="34" charset="-120"/>
              </a:rPr>
              <a:t>$200K–$300K in annual </a:t>
            </a:r>
            <a:r>
              <a:rPr lang="en-US" sz="1193" b="1" dirty="0">
                <a:solidFill>
                  <a:srgbClr val="37EEFB"/>
                </a:solidFill>
                <a:latin typeface="Space Grotesk" pitchFamily="34" charset="0"/>
                <a:ea typeface="Space Grotesk" pitchFamily="34" charset="-122"/>
                <a:cs typeface="Space Grotesk" pitchFamily="34" charset="-120"/>
              </a:rPr>
              <a:t>margin recovery</a:t>
            </a:r>
            <a:r>
              <a:rPr lang="en-US" sz="1269" dirty="0">
                <a:solidFill>
                  <a:srgbClr val="EEE5E9"/>
                </a:solidFill>
                <a:latin typeface="Space Grotesk" pitchFamily="34" charset="0"/>
                <a:ea typeface="Space Grotesk" pitchFamily="34" charset="-122"/>
                <a:cs typeface="Space Grotesk" pitchFamily="34" charset="-120"/>
              </a:rPr>
              <a:t> is a six-week implementation.</a:t>
            </a:r>
            <a:endParaRPr lang="en-US" sz="126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2026-03-31T18:22:03Z</dcterms:created>
  <dcterms:modified xsi:type="dcterms:W3CDTF">2026-03-31T18:22:03Z</dcterms:modified>
</cp:coreProperties>
</file>